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40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BD83646-00D5-44E1-B515-B772A8507514}" type="datetimeFigureOut">
              <a:rPr lang="ru-RU" smtClean="0"/>
              <a:t>11.12.2019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A20290-C275-46AB-AAB7-67AFEEB72FDA}" type="slidenum">
              <a:rPr lang="ru-RU" smtClean="0"/>
              <a:t>‹#›</a:t>
            </a:fld>
            <a:endParaRPr lang="ru-RU"/>
          </a:p>
        </p:txBody>
      </p:sp>
    </p:spTree>
    <p:extLst>
      <p:ext uri="{BB962C8B-B14F-4D97-AF65-F5344CB8AC3E}">
        <p14:creationId xmlns:p14="http://schemas.microsoft.com/office/powerpoint/2010/main" val="181635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D83646-00D5-44E1-B515-B772A8507514}" type="datetimeFigureOut">
              <a:rPr lang="ru-RU" smtClean="0"/>
              <a:t>11.12.2019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A20290-C275-46AB-AAB7-67AFEEB72FDA}" type="slidenum">
              <a:rPr lang="ru-RU" smtClean="0"/>
              <a:t>‹#›</a:t>
            </a:fld>
            <a:endParaRPr lang="ru-RU"/>
          </a:p>
        </p:txBody>
      </p:sp>
    </p:spTree>
    <p:extLst>
      <p:ext uri="{BB962C8B-B14F-4D97-AF65-F5344CB8AC3E}">
        <p14:creationId xmlns:p14="http://schemas.microsoft.com/office/powerpoint/2010/main" val="75766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D83646-00D5-44E1-B515-B772A8507514}" type="datetimeFigureOut">
              <a:rPr lang="ru-RU" smtClean="0"/>
              <a:t>11.12.2019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A20290-C275-46AB-AAB7-67AFEEB72FDA}" type="slidenum">
              <a:rPr lang="ru-RU" smtClean="0"/>
              <a:t>‹#›</a:t>
            </a:fld>
            <a:endParaRPr lang="ru-RU"/>
          </a:p>
        </p:txBody>
      </p:sp>
    </p:spTree>
    <p:extLst>
      <p:ext uri="{BB962C8B-B14F-4D97-AF65-F5344CB8AC3E}">
        <p14:creationId xmlns:p14="http://schemas.microsoft.com/office/powerpoint/2010/main" val="188279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D83646-00D5-44E1-B515-B772A8507514}" type="datetimeFigureOut">
              <a:rPr lang="ru-RU" smtClean="0"/>
              <a:t>11.12.2019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A20290-C275-46AB-AAB7-67AFEEB72FDA}" type="slidenum">
              <a:rPr lang="ru-RU" smtClean="0"/>
              <a:t>‹#›</a:t>
            </a:fld>
            <a:endParaRPr lang="ru-RU"/>
          </a:p>
        </p:txBody>
      </p:sp>
    </p:spTree>
    <p:extLst>
      <p:ext uri="{BB962C8B-B14F-4D97-AF65-F5344CB8AC3E}">
        <p14:creationId xmlns:p14="http://schemas.microsoft.com/office/powerpoint/2010/main" val="148990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BD83646-00D5-44E1-B515-B772A8507514}" type="datetimeFigureOut">
              <a:rPr lang="ru-RU" smtClean="0"/>
              <a:t>11.12.2019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A20290-C275-46AB-AAB7-67AFEEB72FDA}" type="slidenum">
              <a:rPr lang="ru-RU" smtClean="0"/>
              <a:t>‹#›</a:t>
            </a:fld>
            <a:endParaRPr lang="ru-RU"/>
          </a:p>
        </p:txBody>
      </p:sp>
    </p:spTree>
    <p:extLst>
      <p:ext uri="{BB962C8B-B14F-4D97-AF65-F5344CB8AC3E}">
        <p14:creationId xmlns:p14="http://schemas.microsoft.com/office/powerpoint/2010/main" val="971471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BD83646-00D5-44E1-B515-B772A8507514}" type="datetimeFigureOut">
              <a:rPr lang="ru-RU" smtClean="0"/>
              <a:t>11.12.2019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A20290-C275-46AB-AAB7-67AFEEB72FDA}" type="slidenum">
              <a:rPr lang="ru-RU" smtClean="0"/>
              <a:t>‹#›</a:t>
            </a:fld>
            <a:endParaRPr lang="ru-RU"/>
          </a:p>
        </p:txBody>
      </p:sp>
    </p:spTree>
    <p:extLst>
      <p:ext uri="{BB962C8B-B14F-4D97-AF65-F5344CB8AC3E}">
        <p14:creationId xmlns:p14="http://schemas.microsoft.com/office/powerpoint/2010/main" val="1900001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BD83646-00D5-44E1-B515-B772A8507514}" type="datetimeFigureOut">
              <a:rPr lang="ru-RU" smtClean="0"/>
              <a:t>11.12.2019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EA20290-C275-46AB-AAB7-67AFEEB72FDA}" type="slidenum">
              <a:rPr lang="ru-RU" smtClean="0"/>
              <a:t>‹#›</a:t>
            </a:fld>
            <a:endParaRPr lang="ru-RU"/>
          </a:p>
        </p:txBody>
      </p:sp>
    </p:spTree>
    <p:extLst>
      <p:ext uri="{BB962C8B-B14F-4D97-AF65-F5344CB8AC3E}">
        <p14:creationId xmlns:p14="http://schemas.microsoft.com/office/powerpoint/2010/main" val="163783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BD83646-00D5-44E1-B515-B772A8507514}" type="datetimeFigureOut">
              <a:rPr lang="ru-RU" smtClean="0"/>
              <a:t>11.12.2019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EA20290-C275-46AB-AAB7-67AFEEB72FDA}" type="slidenum">
              <a:rPr lang="ru-RU" smtClean="0"/>
              <a:t>‹#›</a:t>
            </a:fld>
            <a:endParaRPr lang="ru-RU"/>
          </a:p>
        </p:txBody>
      </p:sp>
    </p:spTree>
    <p:extLst>
      <p:ext uri="{BB962C8B-B14F-4D97-AF65-F5344CB8AC3E}">
        <p14:creationId xmlns:p14="http://schemas.microsoft.com/office/powerpoint/2010/main" val="324707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D83646-00D5-44E1-B515-B772A8507514}" type="datetimeFigureOut">
              <a:rPr lang="ru-RU" smtClean="0"/>
              <a:t>11.12.2019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EA20290-C275-46AB-AAB7-67AFEEB72FDA}" type="slidenum">
              <a:rPr lang="ru-RU" smtClean="0"/>
              <a:t>‹#›</a:t>
            </a:fld>
            <a:endParaRPr lang="ru-RU"/>
          </a:p>
        </p:txBody>
      </p:sp>
    </p:spTree>
    <p:extLst>
      <p:ext uri="{BB962C8B-B14F-4D97-AF65-F5344CB8AC3E}">
        <p14:creationId xmlns:p14="http://schemas.microsoft.com/office/powerpoint/2010/main" val="154078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BD83646-00D5-44E1-B515-B772A8507514}" type="datetimeFigureOut">
              <a:rPr lang="ru-RU" smtClean="0"/>
              <a:t>11.12.2019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A20290-C275-46AB-AAB7-67AFEEB72FDA}" type="slidenum">
              <a:rPr lang="ru-RU" smtClean="0"/>
              <a:t>‹#›</a:t>
            </a:fld>
            <a:endParaRPr lang="ru-RU"/>
          </a:p>
        </p:txBody>
      </p:sp>
    </p:spTree>
    <p:extLst>
      <p:ext uri="{BB962C8B-B14F-4D97-AF65-F5344CB8AC3E}">
        <p14:creationId xmlns:p14="http://schemas.microsoft.com/office/powerpoint/2010/main" val="62786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BD83646-00D5-44E1-B515-B772A8507514}" type="datetimeFigureOut">
              <a:rPr lang="ru-RU" smtClean="0"/>
              <a:t>11.12.2019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A20290-C275-46AB-AAB7-67AFEEB72FDA}" type="slidenum">
              <a:rPr lang="ru-RU" smtClean="0"/>
              <a:t>‹#›</a:t>
            </a:fld>
            <a:endParaRPr lang="ru-RU"/>
          </a:p>
        </p:txBody>
      </p:sp>
    </p:spTree>
    <p:extLst>
      <p:ext uri="{BB962C8B-B14F-4D97-AF65-F5344CB8AC3E}">
        <p14:creationId xmlns:p14="http://schemas.microsoft.com/office/powerpoint/2010/main" val="171732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83646-00D5-44E1-B515-B772A8507514}" type="datetimeFigureOut">
              <a:rPr lang="ru-RU" smtClean="0"/>
              <a:t>11.12.2019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290-C275-46AB-AAB7-67AFEEB72FDA}" type="slidenum">
              <a:rPr lang="ru-RU" smtClean="0"/>
              <a:t>‹#›</a:t>
            </a:fld>
            <a:endParaRPr lang="ru-RU"/>
          </a:p>
        </p:txBody>
      </p:sp>
    </p:spTree>
    <p:extLst>
      <p:ext uri="{BB962C8B-B14F-4D97-AF65-F5344CB8AC3E}">
        <p14:creationId xmlns:p14="http://schemas.microsoft.com/office/powerpoint/2010/main" val="3871093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24000" y="37530"/>
            <a:ext cx="9144000" cy="1181670"/>
          </a:xfrm>
          <a:prstGeom prst="rect">
            <a:avLst/>
          </a:prstGeom>
          <a:solidFill>
            <a:srgbClr val="FFFFCC"/>
          </a:solidFill>
          <a:effectLst/>
        </p:spPr>
        <p:txBody>
          <a:bodyPr vert="horz" lIns="91440" tIns="45720" rIns="91440" bIns="45720" rtlCol="0" anchor="t" anchorCtr="0">
            <a:noAutofit/>
          </a:bodyPr>
          <a:lstStyle/>
          <a:p>
            <a:pPr marL="320040" indent="-320040" algn="ctr">
              <a:spcBef>
                <a:spcPct val="0"/>
              </a:spcBef>
              <a:buClr>
                <a:schemeClr val="accent6">
                  <a:lumMod val="75000"/>
                </a:schemeClr>
              </a:buClr>
              <a:buSzPct val="128000"/>
              <a:defRPr/>
            </a:pPr>
            <a:r>
              <a:rPr lang="ru-RU" sz="3600" b="1" dirty="0">
                <a:latin typeface="Monotype Corsiva" pitchFamily="66" charset="0"/>
                <a:ea typeface="+mj-ea"/>
                <a:cs typeface="+mj-cs"/>
              </a:rPr>
              <a:t>Кафедра  иностранных языков по техническим и естественным специальностям</a:t>
            </a:r>
          </a:p>
        </p:txBody>
      </p:sp>
      <p:sp>
        <p:nvSpPr>
          <p:cNvPr id="6" name="Прямоугольник 5"/>
          <p:cNvSpPr/>
          <p:nvPr/>
        </p:nvSpPr>
        <p:spPr>
          <a:xfrm>
            <a:off x="8135765" y="3895972"/>
            <a:ext cx="2514600" cy="1169551"/>
          </a:xfrm>
          <a:prstGeom prst="rect">
            <a:avLst/>
          </a:prstGeom>
          <a:solidFill>
            <a:srgbClr val="FFFFCC"/>
          </a:solidFill>
        </p:spPr>
        <p:txBody>
          <a:bodyPr wrap="square">
            <a:spAutoFit/>
          </a:bodyPr>
          <a:lstStyle/>
          <a:p>
            <a:pPr algn="ctr"/>
            <a:r>
              <a:rPr lang="ru-RU" sz="1400" b="1" dirty="0">
                <a:latin typeface="Monotype Corsiva" pitchFamily="66" charset="0"/>
              </a:rPr>
              <a:t>Алексеева Н.Н. </a:t>
            </a:r>
            <a:r>
              <a:rPr lang="ru-RU" sz="1400" b="1" dirty="0" err="1">
                <a:latin typeface="Monotype Corsiva" pitchFamily="66" charset="0"/>
              </a:rPr>
              <a:t>зав.кафедрой</a:t>
            </a:r>
            <a:r>
              <a:rPr lang="ru-RU" sz="1400" b="1" dirty="0">
                <a:latin typeface="Monotype Corsiva" pitchFamily="66" charset="0"/>
              </a:rPr>
              <a:t> иностранных языков по </a:t>
            </a:r>
            <a:r>
              <a:rPr lang="ru-RU" sz="1400" b="1" dirty="0" err="1">
                <a:latin typeface="Monotype Corsiva" pitchFamily="66" charset="0"/>
              </a:rPr>
              <a:t>техниченским</a:t>
            </a:r>
            <a:r>
              <a:rPr lang="ru-RU" sz="1400" b="1" dirty="0">
                <a:latin typeface="Monotype Corsiva" pitchFamily="66" charset="0"/>
              </a:rPr>
              <a:t> и естественным специальностям с 1987 г., </a:t>
            </a:r>
            <a:r>
              <a:rPr lang="ru-RU" sz="1400" b="1" dirty="0" err="1">
                <a:latin typeface="Monotype Corsiva" pitchFamily="66" charset="0"/>
              </a:rPr>
              <a:t>к.ф.н.доцент</a:t>
            </a:r>
            <a:endParaRPr lang="ru-RU" sz="1400" b="1" dirty="0">
              <a:latin typeface="Monotype Corsiva" pitchFamily="66" charset="0"/>
            </a:endParaRPr>
          </a:p>
        </p:txBody>
      </p:sp>
      <p:pic>
        <p:nvPicPr>
          <p:cNvPr id="10" name="Рисунок 9" descr="photo.jpg"/>
          <p:cNvPicPr/>
          <p:nvPr/>
        </p:nvPicPr>
        <p:blipFill>
          <a:blip r:embed="rId2" cstate="print"/>
          <a:srcRect/>
          <a:stretch>
            <a:fillRect/>
          </a:stretch>
        </p:blipFill>
        <p:spPr bwMode="auto">
          <a:xfrm>
            <a:off x="8405813" y="1219201"/>
            <a:ext cx="2009775" cy="2680187"/>
          </a:xfrm>
          <a:prstGeom prst="rect">
            <a:avLst/>
          </a:prstGeom>
          <a:noFill/>
          <a:ln w="9525">
            <a:noFill/>
            <a:miter lim="800000"/>
            <a:headEnd/>
            <a:tailEnd/>
          </a:ln>
        </p:spPr>
      </p:pic>
      <p:sp>
        <p:nvSpPr>
          <p:cNvPr id="3" name="Rectangle 1"/>
          <p:cNvSpPr>
            <a:spLocks noChangeArrowheads="1"/>
          </p:cNvSpPr>
          <p:nvPr/>
        </p:nvSpPr>
        <p:spPr bwMode="auto">
          <a:xfrm>
            <a:off x="1676401" y="1447800"/>
            <a:ext cx="6266035" cy="3477875"/>
          </a:xfrm>
          <a:prstGeom prst="rect">
            <a:avLst/>
          </a:prstGeom>
          <a:solidFill>
            <a:srgbClr val="FFFFCC"/>
          </a:solidFill>
          <a:ln>
            <a:noFill/>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ru-RU" sz="2000" b="1" dirty="0">
                <a:latin typeface="Monotype Corsiva" pitchFamily="66" charset="0"/>
                <a:ea typeface="Times New Roman" pitchFamily="18" charset="0"/>
                <a:cs typeface="Arial" pitchFamily="34" charset="0"/>
              </a:rPr>
              <a:t>В 1956 году была открыта кафедра иностранных языков, на базе которой позднее  была создана  общеуниверситетская кафедра иностранных языков.</a:t>
            </a:r>
          </a:p>
          <a:p>
            <a:pPr algn="just" eaLnBrk="0" fontAlgn="base" hangingPunct="0">
              <a:spcBef>
                <a:spcPct val="0"/>
              </a:spcBef>
              <a:spcAft>
                <a:spcPct val="0"/>
              </a:spcAft>
            </a:pPr>
            <a:r>
              <a:rPr lang="ru-RU" sz="2000" b="1" dirty="0">
                <a:latin typeface="Monotype Corsiva" pitchFamily="66" charset="0"/>
                <a:ea typeface="Times New Roman" pitchFamily="18" charset="0"/>
                <a:cs typeface="Arial" pitchFamily="34" charset="0"/>
              </a:rPr>
              <a:t>У истоков создания кафедры стояли: Коршунов Сергей Матвеевич (зав. кафедрой с 1947 г в педагогическом институте), </a:t>
            </a:r>
            <a:r>
              <a:rPr lang="ru-RU" sz="2000" b="1" dirty="0" err="1">
                <a:latin typeface="Monotype Corsiva" pitchFamily="66" charset="0"/>
                <a:ea typeface="Times New Roman" pitchFamily="18" charset="0"/>
                <a:cs typeface="Arial" pitchFamily="34" charset="0"/>
              </a:rPr>
              <a:t>Кучерова</a:t>
            </a:r>
            <a:r>
              <a:rPr lang="ru-RU" sz="2000" b="1" dirty="0">
                <a:latin typeface="Monotype Corsiva" pitchFamily="66" charset="0"/>
                <a:ea typeface="Times New Roman" pitchFamily="18" charset="0"/>
                <a:cs typeface="Arial" pitchFamily="34" charset="0"/>
              </a:rPr>
              <a:t> Любовь Ивановна (зав. кафедрой с 1957 г), Семенов </a:t>
            </a:r>
            <a:r>
              <a:rPr lang="ru-RU" sz="2000" b="1" dirty="0" err="1">
                <a:latin typeface="Monotype Corsiva" pitchFamily="66" charset="0"/>
                <a:ea typeface="Times New Roman" pitchFamily="18" charset="0"/>
                <a:cs typeface="Arial" pitchFamily="34" charset="0"/>
              </a:rPr>
              <a:t>Апполоний</a:t>
            </a:r>
            <a:r>
              <a:rPr lang="ru-RU" sz="2000" b="1" dirty="0">
                <a:latin typeface="Monotype Corsiva" pitchFamily="66" charset="0"/>
                <a:ea typeface="Times New Roman" pitchFamily="18" charset="0"/>
                <a:cs typeface="Arial" pitchFamily="34" charset="0"/>
              </a:rPr>
              <a:t> Иннокентьевич (зав. кафедрой с 1958 г). В 1976-86 </a:t>
            </a:r>
            <a:r>
              <a:rPr lang="ru-RU" sz="2000" b="1" dirty="0" err="1">
                <a:latin typeface="Monotype Corsiva" pitchFamily="66" charset="0"/>
                <a:ea typeface="Times New Roman" pitchFamily="18" charset="0"/>
                <a:cs typeface="Arial" pitchFamily="34" charset="0"/>
              </a:rPr>
              <a:t>г.г</a:t>
            </a:r>
            <a:r>
              <a:rPr lang="ru-RU" sz="2000" b="1" dirty="0">
                <a:latin typeface="Monotype Corsiva" pitchFamily="66" charset="0"/>
                <a:ea typeface="Times New Roman" pitchFamily="18" charset="0"/>
                <a:cs typeface="Arial" pitchFamily="34" charset="0"/>
              </a:rPr>
              <a:t>. заведующим кафедрой был к.ф.н. </a:t>
            </a:r>
            <a:r>
              <a:rPr lang="ru-RU" sz="2000" b="1" dirty="0" err="1">
                <a:latin typeface="Monotype Corsiva" pitchFamily="66" charset="0"/>
                <a:ea typeface="Times New Roman" pitchFamily="18" charset="0"/>
                <a:cs typeface="Arial" pitchFamily="34" charset="0"/>
              </a:rPr>
              <a:t>Гаврильев</a:t>
            </a:r>
            <a:r>
              <a:rPr lang="ru-RU" sz="2000" b="1" dirty="0">
                <a:latin typeface="Monotype Corsiva" pitchFamily="66" charset="0"/>
                <a:ea typeface="Times New Roman" pitchFamily="18" charset="0"/>
                <a:cs typeface="Arial" pitchFamily="34" charset="0"/>
              </a:rPr>
              <a:t> Н.Н. За эти годы преподавателями кафедры составлено большое количество учебных пособий и методических разработок, в том числе терминологического характера.</a:t>
            </a:r>
            <a:endParaRPr lang="ru-RU" sz="2000" b="1" dirty="0">
              <a:latin typeface="Monotype Corsiva" pitchFamily="66" charset="0"/>
              <a:cs typeface="Arial" pitchFamily="34" charset="0"/>
            </a:endParaRPr>
          </a:p>
        </p:txBody>
      </p:sp>
    </p:spTree>
    <p:extLst>
      <p:ext uri="{BB962C8B-B14F-4D97-AF65-F5344CB8AC3E}">
        <p14:creationId xmlns:p14="http://schemas.microsoft.com/office/powerpoint/2010/main" val="1121236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43400" y="152401"/>
            <a:ext cx="2738250" cy="584775"/>
          </a:xfrm>
          <a:prstGeom prst="rect">
            <a:avLst/>
          </a:prstGeom>
          <a:solidFill>
            <a:srgbClr val="FFFFCC"/>
          </a:solidFill>
        </p:spPr>
        <p:txBody>
          <a:bodyPr wrap="none">
            <a:spAutoFit/>
          </a:bodyPr>
          <a:lstStyle/>
          <a:p>
            <a:r>
              <a:rPr lang="ru-RU" sz="3200" b="1" dirty="0">
                <a:latin typeface="Monotype Corsiva" pitchFamily="66" charset="0"/>
              </a:rPr>
              <a:t>Научная работа</a:t>
            </a:r>
            <a:endParaRPr lang="ru-RU" sz="3200" dirty="0">
              <a:latin typeface="Monotype Corsiva" pitchFamily="66" charset="0"/>
            </a:endParaRPr>
          </a:p>
        </p:txBody>
      </p:sp>
      <p:sp>
        <p:nvSpPr>
          <p:cNvPr id="3" name="Прямоугольник 2"/>
          <p:cNvSpPr/>
          <p:nvPr/>
        </p:nvSpPr>
        <p:spPr>
          <a:xfrm>
            <a:off x="1688757" y="838201"/>
            <a:ext cx="8839200" cy="5324535"/>
          </a:xfrm>
          <a:prstGeom prst="rect">
            <a:avLst/>
          </a:prstGeom>
          <a:solidFill>
            <a:srgbClr val="FFFFCC"/>
          </a:solidFill>
        </p:spPr>
        <p:txBody>
          <a:bodyPr wrap="square">
            <a:spAutoFit/>
          </a:bodyPr>
          <a:lstStyle/>
          <a:p>
            <a:pPr algn="just"/>
            <a:r>
              <a:rPr lang="ru-RU" sz="2000" b="1" dirty="0">
                <a:latin typeface="Monotype Corsiva" pitchFamily="66" charset="0"/>
              </a:rPr>
              <a:t>Кафедра работает над двумя темами: "Оптимизация обучения иностранному языку в неязыковом вузе" и "Лингвистические и сопоставительные исследования лексико-грамматических структур романо-германских и тюркских языков".  </a:t>
            </a:r>
          </a:p>
          <a:p>
            <a:pPr algn="just"/>
            <a:r>
              <a:rPr lang="ru-RU" sz="2000" b="1" dirty="0">
                <a:latin typeface="Monotype Corsiva" pitchFamily="66" charset="0"/>
              </a:rPr>
              <a:t>Результаты научной работы кафедры отражены в научно-методических публикациях, в выступлениях преподавателей кафедры на научно - практических конференциях разного уровня. Большинство научных разработок кафедры в данное время внедряются в учебный процесс. </a:t>
            </a:r>
          </a:p>
          <a:p>
            <a:pPr algn="just"/>
            <a:r>
              <a:rPr lang="ru-RU" sz="2000" b="1" dirty="0">
                <a:latin typeface="Monotype Corsiva" pitchFamily="66" charset="0"/>
              </a:rPr>
              <a:t>За последнее десятилетие на кафедре увеличилось количество преподавателей с ученой степенью кандидатов филологических и педагогических наук: Емельянова З.В., Кириллина Е.В., </a:t>
            </a:r>
            <a:r>
              <a:rPr lang="ru-RU" sz="2000" b="1" dirty="0" err="1">
                <a:latin typeface="Monotype Corsiva" pitchFamily="66" charset="0"/>
              </a:rPr>
              <a:t>Лысанова</a:t>
            </a:r>
            <a:r>
              <a:rPr lang="ru-RU" sz="2000" b="1" dirty="0">
                <a:latin typeface="Monotype Corsiva" pitchFamily="66" charset="0"/>
              </a:rPr>
              <a:t> Н.В., Варченко Т.Г., Иванова Г.А., </a:t>
            </a:r>
            <a:r>
              <a:rPr lang="ru-RU" sz="2000" b="1" dirty="0" err="1">
                <a:latin typeface="Monotype Corsiva" pitchFamily="66" charset="0"/>
              </a:rPr>
              <a:t>Саввина</a:t>
            </a:r>
            <a:r>
              <a:rPr lang="ru-RU" sz="2000" b="1" dirty="0">
                <a:latin typeface="Monotype Corsiva" pitchFamily="66" charset="0"/>
              </a:rPr>
              <a:t> И.Л., Борисова И.Л., Тимофеева К.Н., Дмитриева О.Н., Сидорова Л.В., Малышева А.Д. Ученую степень доктора наук в  2015 году защитила в американском университете проработавшая долгое время на кафедре </a:t>
            </a:r>
            <a:r>
              <a:rPr lang="ru-RU" sz="2000" b="1" dirty="0" err="1">
                <a:latin typeface="Monotype Corsiva" pitchFamily="66" charset="0"/>
              </a:rPr>
              <a:t>Олесова</a:t>
            </a:r>
            <a:r>
              <a:rPr lang="ru-RU" sz="2000" b="1" dirty="0">
                <a:latin typeface="Monotype Corsiva" pitchFamily="66" charset="0"/>
              </a:rPr>
              <a:t> Л.А. В 2019г. степень доктора педагогических наук была присвоена профессору кафедры </a:t>
            </a:r>
            <a:r>
              <a:rPr lang="ru-RU" sz="2000" b="1" dirty="0" err="1">
                <a:latin typeface="Monotype Corsiva" pitchFamily="66" charset="0"/>
              </a:rPr>
              <a:t>Парникова</a:t>
            </a:r>
            <a:r>
              <a:rPr lang="ru-RU" sz="2000" b="1" dirty="0">
                <a:latin typeface="Monotype Corsiva" pitchFamily="66" charset="0"/>
              </a:rPr>
              <a:t> Г.М. В докторантуре китайского университете обучается преподаватель кафедры Иванова А.Я. Кроме того, молодое поколение преподавателей пополнит в ближайшие годы ряды кандидатов и докторов наук. Прошла предзащиту кандидатской диссертации Прокопьева С.И.  </a:t>
            </a:r>
          </a:p>
        </p:txBody>
      </p:sp>
    </p:spTree>
    <p:extLst>
      <p:ext uri="{BB962C8B-B14F-4D97-AF65-F5344CB8AC3E}">
        <p14:creationId xmlns:p14="http://schemas.microsoft.com/office/powerpoint/2010/main" val="368882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6400" y="58848"/>
            <a:ext cx="8763000" cy="6740307"/>
          </a:xfrm>
          <a:prstGeom prst="rect">
            <a:avLst/>
          </a:prstGeom>
          <a:solidFill>
            <a:srgbClr val="FFFFCC"/>
          </a:solidFill>
        </p:spPr>
        <p:txBody>
          <a:bodyPr wrap="square">
            <a:spAutoFit/>
          </a:bodyPr>
          <a:lstStyle/>
          <a:p>
            <a:pPr algn="just"/>
            <a:r>
              <a:rPr lang="ru-RU" b="1" dirty="0">
                <a:latin typeface="Monotype Corsiva" pitchFamily="66" charset="0"/>
              </a:rPr>
              <a:t>Преподаватели КИЯ по </a:t>
            </a:r>
            <a:r>
              <a:rPr lang="ru-RU" b="1" dirty="0" err="1">
                <a:latin typeface="Monotype Corsiva" pitchFamily="66" charset="0"/>
              </a:rPr>
              <a:t>ТиЕС</a:t>
            </a:r>
            <a:r>
              <a:rPr lang="ru-RU" b="1" dirty="0">
                <a:latin typeface="Monotype Corsiva" pitchFamily="66" charset="0"/>
              </a:rPr>
              <a:t> регулярно подают заявки на получение грантов и проходят стажировки по различным образовательным программам: Алексеева Н.Н.( </a:t>
            </a:r>
            <a:r>
              <a:rPr lang="en-US" b="1" dirty="0">
                <a:latin typeface="Monotype Corsiva" pitchFamily="66" charset="0"/>
              </a:rPr>
              <a:t>Tempus</a:t>
            </a:r>
            <a:r>
              <a:rPr lang="ru-RU" b="1" dirty="0">
                <a:latin typeface="Monotype Corsiva" pitchFamily="66" charset="0"/>
              </a:rPr>
              <a:t>, Международная конференция – </a:t>
            </a:r>
            <a:r>
              <a:rPr lang="en-US" b="1" dirty="0">
                <a:latin typeface="Monotype Corsiva" pitchFamily="66" charset="0"/>
              </a:rPr>
              <a:t>TESOL</a:t>
            </a:r>
            <a:r>
              <a:rPr lang="ru-RU" b="1" dirty="0">
                <a:latin typeface="Monotype Corsiva" pitchFamily="66" charset="0"/>
              </a:rPr>
              <a:t> 2019 </a:t>
            </a:r>
            <a:r>
              <a:rPr lang="en-US" b="1" dirty="0">
                <a:latin typeface="Monotype Corsiva" pitchFamily="66" charset="0"/>
              </a:rPr>
              <a:t>International Convention and English language EXPO</a:t>
            </a:r>
            <a:r>
              <a:rPr lang="ru-RU" b="1" dirty="0">
                <a:latin typeface="Monotype Corsiva" pitchFamily="66" charset="0"/>
              </a:rPr>
              <a:t>-</a:t>
            </a:r>
            <a:r>
              <a:rPr lang="en-US" b="1" dirty="0">
                <a:latin typeface="Monotype Corsiva" pitchFamily="66" charset="0"/>
              </a:rPr>
              <a:t>Atlanta</a:t>
            </a:r>
            <a:r>
              <a:rPr lang="ru-RU" b="1" dirty="0">
                <a:latin typeface="Monotype Corsiva" pitchFamily="66" charset="0"/>
              </a:rPr>
              <a:t>, </a:t>
            </a:r>
            <a:r>
              <a:rPr lang="en-US" b="1" dirty="0">
                <a:latin typeface="Monotype Corsiva" pitchFamily="66" charset="0"/>
              </a:rPr>
              <a:t>Georgia</a:t>
            </a:r>
            <a:r>
              <a:rPr lang="ru-RU" b="1" dirty="0">
                <a:latin typeface="Monotype Corsiva" pitchFamily="66" charset="0"/>
              </a:rPr>
              <a:t>, </a:t>
            </a:r>
            <a:r>
              <a:rPr lang="en-US" b="1" dirty="0">
                <a:latin typeface="Monotype Corsiva" pitchFamily="66" charset="0"/>
              </a:rPr>
              <a:t>USA</a:t>
            </a:r>
            <a:r>
              <a:rPr lang="ru-RU" b="1" dirty="0">
                <a:latin typeface="Monotype Corsiva" pitchFamily="66" charset="0"/>
              </a:rPr>
              <a:t>-12-15 марта 2019г.   ), </a:t>
            </a:r>
            <a:r>
              <a:rPr lang="ru-RU" b="1" dirty="0" err="1">
                <a:latin typeface="Monotype Corsiva" pitchFamily="66" charset="0"/>
              </a:rPr>
              <a:t>Гаврильева</a:t>
            </a:r>
            <a:r>
              <a:rPr lang="ru-RU" b="1" dirty="0">
                <a:latin typeface="Monotype Corsiva" pitchFamily="66" charset="0"/>
              </a:rPr>
              <a:t> Л.А.( грант </a:t>
            </a:r>
            <a:r>
              <a:rPr lang="ru-RU" b="1" dirty="0" err="1">
                <a:latin typeface="Monotype Corsiva" pitchFamily="66" charset="0"/>
              </a:rPr>
              <a:t>Эразмус</a:t>
            </a:r>
            <a:r>
              <a:rPr lang="ru-RU" b="1" dirty="0">
                <a:latin typeface="Monotype Corsiva" pitchFamily="66" charset="0"/>
              </a:rPr>
              <a:t>+ </a:t>
            </a:r>
            <a:r>
              <a:rPr lang="ru-RU" b="1" dirty="0" err="1">
                <a:latin typeface="Monotype Corsiva" pitchFamily="66" charset="0"/>
              </a:rPr>
              <a:t>г.Ницца</a:t>
            </a:r>
            <a:r>
              <a:rPr lang="ru-RU" b="1" dirty="0">
                <a:latin typeface="Monotype Corsiva" pitchFamily="66" charset="0"/>
              </a:rPr>
              <a:t>, 2019 г., грант СВФУ, стажировка по методике преподавания французского языка как иностранного в университете </a:t>
            </a:r>
            <a:r>
              <a:rPr lang="ru-RU" b="1" dirty="0" err="1">
                <a:latin typeface="Monotype Corsiva" pitchFamily="66" charset="0"/>
              </a:rPr>
              <a:t>Ренн</a:t>
            </a:r>
            <a:r>
              <a:rPr lang="ru-RU" b="1" dirty="0">
                <a:latin typeface="Monotype Corsiva" pitchFamily="66" charset="0"/>
              </a:rPr>
              <a:t> 2, 2010г., грант </a:t>
            </a:r>
            <a:r>
              <a:rPr lang="fr-FR" b="1" dirty="0">
                <a:latin typeface="Monotype Corsiva" pitchFamily="66" charset="0"/>
              </a:rPr>
              <a:t>Tempus</a:t>
            </a:r>
            <a:r>
              <a:rPr lang="ru-RU" b="1" dirty="0">
                <a:latin typeface="Monotype Corsiva" pitchFamily="66" charset="0"/>
              </a:rPr>
              <a:t> - г. Страсбург, 1995г., </a:t>
            </a:r>
            <a:r>
              <a:rPr lang="ru-RU" b="1" dirty="0" err="1">
                <a:latin typeface="Monotype Corsiva" pitchFamily="66" charset="0"/>
              </a:rPr>
              <a:t>Олесова</a:t>
            </a:r>
            <a:r>
              <a:rPr lang="ru-RU" b="1" dirty="0">
                <a:latin typeface="Monotype Corsiva" pitchFamily="66" charset="0"/>
              </a:rPr>
              <a:t> Л.А. (</a:t>
            </a:r>
            <a:r>
              <a:rPr lang="ru-RU" b="1" dirty="0" err="1">
                <a:latin typeface="Monotype Corsiva" pitchFamily="66" charset="0"/>
              </a:rPr>
              <a:t>Fulbright</a:t>
            </a:r>
            <a:r>
              <a:rPr lang="ru-RU" b="1" dirty="0">
                <a:latin typeface="Monotype Corsiva" pitchFamily="66" charset="0"/>
              </a:rPr>
              <a:t>), Емельянова З.В. (Международная конференция – </a:t>
            </a:r>
            <a:r>
              <a:rPr lang="en-US" b="1" dirty="0">
                <a:latin typeface="Monotype Corsiva" pitchFamily="66" charset="0"/>
              </a:rPr>
              <a:t>TESOL</a:t>
            </a:r>
            <a:r>
              <a:rPr lang="ru-RU" b="1" dirty="0">
                <a:latin typeface="Monotype Corsiva" pitchFamily="66" charset="0"/>
              </a:rPr>
              <a:t> 2019 </a:t>
            </a:r>
            <a:r>
              <a:rPr lang="en-US" b="1" dirty="0">
                <a:latin typeface="Monotype Corsiva" pitchFamily="66" charset="0"/>
              </a:rPr>
              <a:t>International Convention and English language EXPO</a:t>
            </a:r>
            <a:r>
              <a:rPr lang="ru-RU" b="1" dirty="0">
                <a:latin typeface="Monotype Corsiva" pitchFamily="66" charset="0"/>
              </a:rPr>
              <a:t>-</a:t>
            </a:r>
            <a:r>
              <a:rPr lang="en-US" b="1" dirty="0">
                <a:latin typeface="Monotype Corsiva" pitchFamily="66" charset="0"/>
              </a:rPr>
              <a:t>Atlanta</a:t>
            </a:r>
            <a:r>
              <a:rPr lang="ru-RU" b="1" dirty="0">
                <a:latin typeface="Monotype Corsiva" pitchFamily="66" charset="0"/>
              </a:rPr>
              <a:t>, </a:t>
            </a:r>
            <a:r>
              <a:rPr lang="en-US" b="1" dirty="0">
                <a:latin typeface="Monotype Corsiva" pitchFamily="66" charset="0"/>
              </a:rPr>
              <a:t>Georgia</a:t>
            </a:r>
            <a:r>
              <a:rPr lang="ru-RU" b="1" dirty="0">
                <a:latin typeface="Monotype Corsiva" pitchFamily="66" charset="0"/>
              </a:rPr>
              <a:t>, </a:t>
            </a:r>
            <a:r>
              <a:rPr lang="en-US" b="1" dirty="0">
                <a:latin typeface="Monotype Corsiva" pitchFamily="66" charset="0"/>
              </a:rPr>
              <a:t>USA</a:t>
            </a:r>
            <a:r>
              <a:rPr lang="ru-RU" b="1" dirty="0">
                <a:latin typeface="Monotype Corsiva" pitchFamily="66" charset="0"/>
              </a:rPr>
              <a:t>-12-15 марта 2019г. ), </a:t>
            </a:r>
            <a:r>
              <a:rPr lang="ru-RU" b="1" dirty="0" err="1">
                <a:latin typeface="Monotype Corsiva" pitchFamily="66" charset="0"/>
              </a:rPr>
              <a:t>Ядрихинская</a:t>
            </a:r>
            <a:r>
              <a:rPr lang="ru-RU" b="1" dirty="0">
                <a:latin typeface="Monotype Corsiva" pitchFamily="66" charset="0"/>
              </a:rPr>
              <a:t> Е.Е. (</a:t>
            </a:r>
            <a:r>
              <a:rPr lang="en-US" b="1" dirty="0">
                <a:latin typeface="Monotype Corsiva" pitchFamily="66" charset="0"/>
              </a:rPr>
              <a:t>IVLP</a:t>
            </a:r>
            <a:r>
              <a:rPr lang="ru-RU" b="1" dirty="0">
                <a:latin typeface="Monotype Corsiva" pitchFamily="66" charset="0"/>
              </a:rPr>
              <a:t>), Кириллина Е.В.(TESOL )Якушева Е.Г. (грант Федерального Министерства культуры, науки и образования Австрии, грант </a:t>
            </a:r>
            <a:r>
              <a:rPr lang="de-DE" b="1" dirty="0">
                <a:latin typeface="Monotype Corsiva" pitchFamily="66" charset="0"/>
              </a:rPr>
              <a:t>DAAD </a:t>
            </a:r>
            <a:r>
              <a:rPr lang="ru-RU" b="1" dirty="0">
                <a:latin typeface="Monotype Corsiva" pitchFamily="66" charset="0"/>
              </a:rPr>
              <a:t>(Германская служба академических обменов), </a:t>
            </a:r>
            <a:r>
              <a:rPr lang="ru-RU" b="1" dirty="0" err="1">
                <a:latin typeface="Monotype Corsiva" pitchFamily="66" charset="0"/>
              </a:rPr>
              <a:t>Протопопова</a:t>
            </a:r>
            <a:r>
              <a:rPr lang="ru-RU" b="1" dirty="0">
                <a:latin typeface="Monotype Corsiva" pitchFamily="66" charset="0"/>
              </a:rPr>
              <a:t> Т.А. (</a:t>
            </a:r>
            <a:r>
              <a:rPr lang="en-US" b="1" dirty="0">
                <a:latin typeface="Monotype Corsiva" pitchFamily="66" charset="0"/>
              </a:rPr>
              <a:t>Tempus</a:t>
            </a:r>
            <a:r>
              <a:rPr lang="ru-RU" b="1" dirty="0">
                <a:latin typeface="Monotype Corsiva" pitchFamily="66" charset="0"/>
              </a:rPr>
              <a:t> ),  Сивцева А.Р. (грант Посольства Франции).</a:t>
            </a:r>
          </a:p>
          <a:p>
            <a:pPr algn="just"/>
            <a:r>
              <a:rPr lang="ru-RU" b="1" dirty="0">
                <a:latin typeface="Monotype Corsiva" pitchFamily="66" charset="0"/>
              </a:rPr>
              <a:t> С 2002 года кафедра сотрудничает с международной ассоциацией учителей английского языка TESOL. Ассоциация насчитывает 109 международных филиалов по всему миру. Главный офис находится в Вашингтоне. В России зарегистрировано четыре филиала, в том числе в Москве, Санкт-Петербурге, Владивостоке и Якутске.</a:t>
            </a:r>
          </a:p>
          <a:p>
            <a:pPr algn="just"/>
            <a:r>
              <a:rPr lang="ru-RU" b="1" dirty="0">
                <a:latin typeface="Monotype Corsiva" pitchFamily="66" charset="0"/>
              </a:rPr>
              <a:t>Ежегодно TESOL организует международные конференции для учителей и преподавателей английского языка Республики Саха (Якутия). Приглашаются зарубежные лекторы для проведения семинаров, мастер-классов и тренингов. По итогам конференций публикуются сборники научных статей, посвященные проблемам обучения английского языка. Ассоциация предоставляет участникам возможность получать гранты на стажировку, а также возможность обучения в режиме он-</a:t>
            </a:r>
            <a:r>
              <a:rPr lang="ru-RU" b="1" dirty="0" err="1">
                <a:latin typeface="Monotype Corsiva" pitchFamily="66" charset="0"/>
              </a:rPr>
              <a:t>лайн</a:t>
            </a:r>
            <a:r>
              <a:rPr lang="ru-RU" b="1" dirty="0">
                <a:latin typeface="Monotype Corsiva" pitchFamily="66" charset="0"/>
              </a:rPr>
              <a:t>. Кроме того, все члены ассоциации получают доступ к современным зарубежным изданиям и электронным ресурсам в области обучения английскому языку. В рамках образовательных программ </a:t>
            </a:r>
            <a:r>
              <a:rPr lang="en-US" b="1" dirty="0">
                <a:latin typeface="Monotype Corsiva" pitchFamily="66" charset="0"/>
              </a:rPr>
              <a:t>Yakut TESOL</a:t>
            </a:r>
            <a:r>
              <a:rPr lang="ru-RU" b="1" dirty="0">
                <a:latin typeface="Monotype Corsiva" pitchFamily="66" charset="0"/>
              </a:rPr>
              <a:t> организуются летние языковые лагеря для детей в Республике Саха (Якутия).</a:t>
            </a:r>
          </a:p>
        </p:txBody>
      </p:sp>
    </p:spTree>
    <p:extLst>
      <p:ext uri="{BB962C8B-B14F-4D97-AF65-F5344CB8AC3E}">
        <p14:creationId xmlns:p14="http://schemas.microsoft.com/office/powerpoint/2010/main" val="2926315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Валера\Documents\КИЯ\архив КИЯ\2014\фото КИЯ по ТиЕС\Конференция TESOL  2007.JPG"/>
          <p:cNvPicPr/>
          <p:nvPr/>
        </p:nvPicPr>
        <p:blipFill rotWithShape="1">
          <a:blip r:embed="rId2" cstate="print"/>
          <a:srcRect t="22009"/>
          <a:stretch/>
        </p:blipFill>
        <p:spPr bwMode="auto">
          <a:xfrm>
            <a:off x="1828800" y="152400"/>
            <a:ext cx="8458200" cy="4572000"/>
          </a:xfrm>
          <a:prstGeom prst="rect">
            <a:avLst/>
          </a:prstGeom>
          <a:noFill/>
          <a:ln w="9525">
            <a:noFill/>
            <a:miter lim="800000"/>
            <a:headEnd/>
            <a:tailEnd/>
          </a:ln>
        </p:spPr>
      </p:pic>
      <p:sp>
        <p:nvSpPr>
          <p:cNvPr id="3" name="Прямоугольник 2"/>
          <p:cNvSpPr/>
          <p:nvPr/>
        </p:nvSpPr>
        <p:spPr>
          <a:xfrm>
            <a:off x="1866900" y="4768334"/>
            <a:ext cx="8382000" cy="369332"/>
          </a:xfrm>
          <a:prstGeom prst="rect">
            <a:avLst/>
          </a:prstGeom>
          <a:solidFill>
            <a:srgbClr val="FFFFCC"/>
          </a:solidFill>
        </p:spPr>
        <p:txBody>
          <a:bodyPr wrap="square">
            <a:spAutoFit/>
          </a:bodyPr>
          <a:lstStyle/>
          <a:p>
            <a:pPr algn="ctr"/>
            <a:r>
              <a:rPr lang="ru-RU" b="1" dirty="0">
                <a:latin typeface="Monotype Corsiva" pitchFamily="66" charset="0"/>
              </a:rPr>
              <a:t>Конференция преподавателей английского языка </a:t>
            </a:r>
            <a:r>
              <a:rPr lang="en-US" b="1" dirty="0">
                <a:latin typeface="Monotype Corsiva" pitchFamily="66" charset="0"/>
              </a:rPr>
              <a:t>Yakut TESOL</a:t>
            </a:r>
            <a:r>
              <a:rPr lang="ru-RU" b="1" dirty="0">
                <a:latin typeface="Monotype Corsiva" pitchFamily="66" charset="0"/>
              </a:rPr>
              <a:t>, 2007 г.</a:t>
            </a:r>
          </a:p>
        </p:txBody>
      </p:sp>
      <p:sp>
        <p:nvSpPr>
          <p:cNvPr id="4" name="Прямоугольник 3"/>
          <p:cNvSpPr/>
          <p:nvPr/>
        </p:nvSpPr>
        <p:spPr>
          <a:xfrm>
            <a:off x="1714500" y="5257801"/>
            <a:ext cx="8686800" cy="1323439"/>
          </a:xfrm>
          <a:prstGeom prst="rect">
            <a:avLst/>
          </a:prstGeom>
          <a:solidFill>
            <a:srgbClr val="FFFFCC"/>
          </a:solidFill>
        </p:spPr>
        <p:txBody>
          <a:bodyPr wrap="square">
            <a:spAutoFit/>
          </a:bodyPr>
          <a:lstStyle/>
          <a:p>
            <a:pPr algn="ctr"/>
            <a:r>
              <a:rPr lang="ru-RU" sz="2000" b="1" dirty="0">
                <a:latin typeface="Monotype Corsiva" pitchFamily="66" charset="0"/>
              </a:rPr>
              <a:t>Для повышения квалификации преподавателей, а также для внедрения передового опыта зарубежных коллег и коллег из других вузов страны на базе кафедры ежегодно проводятся курсы, методические семинары для преподавателей по разным аспектам обучения иностранным языкам в неязыковом вузе. </a:t>
            </a:r>
          </a:p>
        </p:txBody>
      </p:sp>
    </p:spTree>
    <p:extLst>
      <p:ext uri="{BB962C8B-B14F-4D97-AF65-F5344CB8AC3E}">
        <p14:creationId xmlns:p14="http://schemas.microsoft.com/office/powerpoint/2010/main" val="213646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7865" y="152401"/>
            <a:ext cx="8857735" cy="4708981"/>
          </a:xfrm>
          <a:prstGeom prst="rect">
            <a:avLst/>
          </a:prstGeom>
          <a:solidFill>
            <a:srgbClr val="FFFFCC"/>
          </a:solidFill>
        </p:spPr>
        <p:txBody>
          <a:bodyPr wrap="square">
            <a:spAutoFit/>
          </a:bodyPr>
          <a:lstStyle/>
          <a:p>
            <a:pPr algn="just"/>
            <a:r>
              <a:rPr lang="ru-RU" sz="2000" b="1" dirty="0">
                <a:latin typeface="Monotype Corsiva" pitchFamily="66" charset="0"/>
              </a:rPr>
              <a:t>Преподаватели кафедры ежегодно проходят курсы повышения квалификации в ведущих вузах России и за рубежом; участвуют в международных конференциях; принимают участие в проведении городской и республиканской, всероссийской олимпиад по английскому, немецкому, французскому, восточным языкам для учащихся школ и студентов вузов, принимают участие в проведении ежегодной конференции "Шаг в будущее"; регулярно приглашаются в качестве переводчиков на международные конференции и симпозиумы. </a:t>
            </a:r>
          </a:p>
          <a:p>
            <a:pPr algn="just"/>
            <a:r>
              <a:rPr lang="ru-RU" sz="2000" b="1" dirty="0">
                <a:latin typeface="Monotype Corsiva" pitchFamily="66" charset="0"/>
              </a:rPr>
              <a:t>Профессионализм преподавателей и работников кафедры был высоко оценен в конкурсах Научно-методического совета университета,   где КИЯ по </a:t>
            </a:r>
            <a:r>
              <a:rPr lang="ru-RU" sz="2000" b="1" dirty="0" err="1">
                <a:latin typeface="Monotype Corsiva" pitchFamily="66" charset="0"/>
              </a:rPr>
              <a:t>ТиЕС</a:t>
            </a:r>
            <a:r>
              <a:rPr lang="ru-RU" sz="2000" b="1" dirty="0">
                <a:latin typeface="Monotype Corsiva" pitchFamily="66" charset="0"/>
              </a:rPr>
              <a:t> занимала призовые места:  в номинации «Лучший заведующий кафедрой» (1 место - к.ф.н., доцент, Алексеева Наталия Николаевна), в  номинации «Лучший учебно-методический кабинет» (1 место - учебно-методический кабинет КИЯ по </a:t>
            </a:r>
            <a:r>
              <a:rPr lang="ru-RU" sz="2000" b="1" dirty="0" err="1">
                <a:latin typeface="Monotype Corsiva" pitchFamily="66" charset="0"/>
              </a:rPr>
              <a:t>ТиЕС</a:t>
            </a:r>
            <a:r>
              <a:rPr lang="ru-RU" sz="2000" b="1" dirty="0">
                <a:latin typeface="Monotype Corsiva" pitchFamily="66" charset="0"/>
              </a:rPr>
              <a:t>), в номинации «Лучший интенсивный развивающий метод обучения» (1 место по гуманитарным наукам </a:t>
            </a:r>
            <a:r>
              <a:rPr lang="ru-RU" sz="2000" b="1" dirty="0" err="1">
                <a:latin typeface="Monotype Corsiva" pitchFamily="66" charset="0"/>
              </a:rPr>
              <a:t>Босикова</a:t>
            </a:r>
            <a:r>
              <a:rPr lang="ru-RU" sz="2000" b="1" dirty="0">
                <a:latin typeface="Monotype Corsiva" pitchFamily="66" charset="0"/>
              </a:rPr>
              <a:t> К.Н.), в номинации «Лучшие инновационные педагогические технологии высшего образования» (2 место по гуманитарным наукам Захарова Е.В.) и др.</a:t>
            </a:r>
          </a:p>
        </p:txBody>
      </p:sp>
    </p:spTree>
    <p:extLst>
      <p:ext uri="{BB962C8B-B14F-4D97-AF65-F5344CB8AC3E}">
        <p14:creationId xmlns:p14="http://schemas.microsoft.com/office/powerpoint/2010/main" val="812121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Валера\Documents\КИЯ\архив КИЯ\2014\фото КИЯ по ТиЕС\Победители конкурса НМС.jpg"/>
          <p:cNvPicPr/>
          <p:nvPr/>
        </p:nvPicPr>
        <p:blipFill>
          <a:blip r:embed="rId2" cstate="print"/>
          <a:srcRect/>
          <a:stretch>
            <a:fillRect/>
          </a:stretch>
        </p:blipFill>
        <p:spPr bwMode="auto">
          <a:xfrm>
            <a:off x="1905001" y="152401"/>
            <a:ext cx="4648200" cy="2971800"/>
          </a:xfrm>
          <a:prstGeom prst="rect">
            <a:avLst/>
          </a:prstGeom>
          <a:noFill/>
          <a:ln w="9525">
            <a:noFill/>
            <a:miter lim="800000"/>
            <a:headEnd/>
            <a:tailEnd/>
          </a:ln>
        </p:spPr>
      </p:pic>
      <p:sp>
        <p:nvSpPr>
          <p:cNvPr id="3" name="Прямоугольник 2"/>
          <p:cNvSpPr/>
          <p:nvPr/>
        </p:nvSpPr>
        <p:spPr>
          <a:xfrm>
            <a:off x="6806290" y="181404"/>
            <a:ext cx="3099710" cy="646331"/>
          </a:xfrm>
          <a:prstGeom prst="rect">
            <a:avLst/>
          </a:prstGeom>
          <a:solidFill>
            <a:srgbClr val="FFFFCC"/>
          </a:solidFill>
        </p:spPr>
        <p:txBody>
          <a:bodyPr wrap="square">
            <a:spAutoFit/>
          </a:bodyPr>
          <a:lstStyle/>
          <a:p>
            <a:r>
              <a:rPr lang="ru-RU" b="1" dirty="0" err="1">
                <a:latin typeface="Monotype Corsiva" pitchFamily="66" charset="0"/>
              </a:rPr>
              <a:t>Эверстова</a:t>
            </a:r>
            <a:r>
              <a:rPr lang="ru-RU" b="1" dirty="0">
                <a:latin typeface="Monotype Corsiva" pitchFamily="66" charset="0"/>
              </a:rPr>
              <a:t> М.Ф., Алексеева Н.Н., </a:t>
            </a:r>
            <a:r>
              <a:rPr lang="ru-RU" b="1" dirty="0" err="1">
                <a:latin typeface="Monotype Corsiva" pitchFamily="66" charset="0"/>
              </a:rPr>
              <a:t>Босикова</a:t>
            </a:r>
            <a:r>
              <a:rPr lang="ru-RU" b="1" dirty="0">
                <a:latin typeface="Monotype Corsiva" pitchFamily="66" charset="0"/>
              </a:rPr>
              <a:t> К.Н., 2006 г.</a:t>
            </a:r>
          </a:p>
        </p:txBody>
      </p:sp>
      <p:sp>
        <p:nvSpPr>
          <p:cNvPr id="4" name="Прямоугольник 3"/>
          <p:cNvSpPr/>
          <p:nvPr/>
        </p:nvSpPr>
        <p:spPr>
          <a:xfrm>
            <a:off x="1676400" y="3124202"/>
            <a:ext cx="8915400" cy="3693319"/>
          </a:xfrm>
          <a:prstGeom prst="rect">
            <a:avLst/>
          </a:prstGeom>
          <a:solidFill>
            <a:srgbClr val="FFFFCC"/>
          </a:solidFill>
        </p:spPr>
        <p:txBody>
          <a:bodyPr wrap="square">
            <a:spAutoFit/>
          </a:bodyPr>
          <a:lstStyle/>
          <a:p>
            <a:pPr algn="just"/>
            <a:r>
              <a:rPr lang="ru-RU" b="1" dirty="0">
                <a:latin typeface="Monotype Corsiva" pitchFamily="66" charset="0"/>
              </a:rPr>
              <a:t>Преподаватели кафедры ежегодно разрабатывают и выпускают учебные и учебно-методические пособия: учебник Варченко Т.Г. «Немецкий язык для географов» (2014, гриф  Научно-методического совета по иностранным языкам Министерства образования и науки РФ) </a:t>
            </a:r>
            <a:r>
              <a:rPr lang="fr-FR" b="1" dirty="0">
                <a:latin typeface="Monotype Corsiva" pitchFamily="66" charset="0"/>
              </a:rPr>
              <a:t>«Découvrons la civil</a:t>
            </a:r>
            <a:r>
              <a:rPr lang="en-US" b="1" dirty="0">
                <a:latin typeface="Monotype Corsiva" pitchFamily="66" charset="0"/>
              </a:rPr>
              <a:t>i</a:t>
            </a:r>
            <a:r>
              <a:rPr lang="fr-FR" b="1" dirty="0">
                <a:latin typeface="Monotype Corsiva" pitchFamily="66" charset="0"/>
              </a:rPr>
              <a:t>sation fran</a:t>
            </a:r>
            <a:r>
              <a:rPr lang="ru-RU" b="1" dirty="0">
                <a:latin typeface="Monotype Corsiva" pitchFamily="66" charset="0"/>
              </a:rPr>
              <a:t>с</a:t>
            </a:r>
            <a:r>
              <a:rPr lang="fr-FR" b="1" dirty="0">
                <a:latin typeface="Monotype Corsiva" pitchFamily="66" charset="0"/>
              </a:rPr>
              <a:t>o-yakoute»</a:t>
            </a:r>
            <a:r>
              <a:rPr lang="ru-RU" b="1" dirty="0">
                <a:latin typeface="Monotype Corsiva" pitchFamily="66" charset="0"/>
              </a:rPr>
              <a:t> Пособию присвоен гриф ДВ РУМЦ (Протокол №22 от 15.02.2017 г.). </a:t>
            </a:r>
            <a:r>
              <a:rPr lang="ru-RU" b="1" dirty="0" err="1">
                <a:latin typeface="Monotype Corsiva" pitchFamily="66" charset="0"/>
              </a:rPr>
              <a:t>Л.А.Гаврильева</a:t>
            </a:r>
            <a:r>
              <a:rPr lang="ru-RU" b="1" dirty="0">
                <a:latin typeface="Monotype Corsiva" pitchFamily="66" charset="0"/>
              </a:rPr>
              <a:t>, </a:t>
            </a:r>
            <a:r>
              <a:rPr lang="ru-RU" b="1" dirty="0" err="1">
                <a:latin typeface="Monotype Corsiva" pitchFamily="66" charset="0"/>
              </a:rPr>
              <a:t>М.Н.Лукина</a:t>
            </a:r>
            <a:r>
              <a:rPr lang="ru-RU" b="1" dirty="0">
                <a:latin typeface="Monotype Corsiva" pitchFamily="66" charset="0"/>
              </a:rPr>
              <a:t>, </a:t>
            </a:r>
            <a:r>
              <a:rPr lang="ru-RU" b="1" dirty="0" err="1">
                <a:latin typeface="Monotype Corsiva" pitchFamily="66" charset="0"/>
              </a:rPr>
              <a:t>А.Р.Сивцева</a:t>
            </a:r>
            <a:r>
              <a:rPr lang="ru-RU" b="1" dirty="0">
                <a:latin typeface="Monotype Corsiva" pitchFamily="66" charset="0"/>
              </a:rPr>
              <a:t>, </a:t>
            </a:r>
            <a:r>
              <a:rPr lang="ru-RU" b="1" dirty="0" err="1">
                <a:latin typeface="Monotype Corsiva" pitchFamily="66" charset="0"/>
              </a:rPr>
              <a:t>А.Я.Федорова</a:t>
            </a:r>
            <a:r>
              <a:rPr lang="ru-RU" b="1" dirty="0">
                <a:latin typeface="Monotype Corsiva" pitchFamily="66" charset="0"/>
              </a:rPr>
              <a:t>, </a:t>
            </a:r>
            <a:r>
              <a:rPr lang="ru-RU" b="1" dirty="0" err="1">
                <a:latin typeface="Monotype Corsiva" pitchFamily="66" charset="0"/>
              </a:rPr>
              <a:t>О.Н.Дмитриева</a:t>
            </a:r>
            <a:r>
              <a:rPr lang="ru-RU" b="1" dirty="0">
                <a:latin typeface="Monotype Corsiva" pitchFamily="66" charset="0"/>
              </a:rPr>
              <a:t>.</a:t>
            </a:r>
          </a:p>
          <a:p>
            <a:pPr algn="just"/>
            <a:r>
              <a:rPr lang="ru-RU" b="1" dirty="0">
                <a:latin typeface="Monotype Corsiva" pitchFamily="66" charset="0"/>
              </a:rPr>
              <a:t>«</a:t>
            </a:r>
            <a:r>
              <a:rPr lang="ru-RU" b="1" dirty="0" err="1">
                <a:latin typeface="Monotype Corsiva" pitchFamily="66" charset="0"/>
              </a:rPr>
              <a:t>Нанотехнологии</a:t>
            </a:r>
            <a:r>
              <a:rPr lang="ru-RU" b="1" dirty="0">
                <a:latin typeface="Monotype Corsiva" pitchFamily="66" charset="0"/>
              </a:rPr>
              <a:t> в строительстве» учебное пособие.  Якутск: Издательский дом СВФУ, 2016. – 108 с. (Рекомендовано Учебно-методическим объединением вузов РФ по образованию в области строительства в качестве учебного пособия для подготовки бакалавров по направлению 08.03.01 – Строительство). Федорова А.Я.,</a:t>
            </a:r>
            <a:r>
              <a:rPr lang="ru-RU" b="1" dirty="0" err="1">
                <a:latin typeface="Monotype Corsiva" pitchFamily="66" charset="0"/>
              </a:rPr>
              <a:t>Саввина</a:t>
            </a:r>
            <a:r>
              <a:rPr lang="ru-RU" b="1" dirty="0">
                <a:latin typeface="Monotype Corsiva" pitchFamily="66" charset="0"/>
              </a:rPr>
              <a:t> И.Л., Тимофеева К.Н.</a:t>
            </a:r>
          </a:p>
          <a:p>
            <a:pPr algn="just"/>
            <a:r>
              <a:rPr lang="ru-RU" b="1" dirty="0">
                <a:latin typeface="Monotype Corsiva" pitchFamily="66" charset="0"/>
              </a:rPr>
              <a:t>«</a:t>
            </a:r>
            <a:r>
              <a:rPr lang="ru-RU" b="1" dirty="0" err="1">
                <a:latin typeface="Monotype Corsiva" pitchFamily="66" charset="0"/>
              </a:rPr>
              <a:t>Биология»учебное</a:t>
            </a:r>
            <a:r>
              <a:rPr lang="ru-RU" b="1" dirty="0">
                <a:latin typeface="Monotype Corsiva" pitchFamily="66" charset="0"/>
              </a:rPr>
              <a:t> пособие.</a:t>
            </a:r>
          </a:p>
          <a:p>
            <a:pPr algn="just"/>
            <a:r>
              <a:rPr lang="ru-RU" b="1" dirty="0">
                <a:latin typeface="Monotype Corsiva" pitchFamily="66" charset="0"/>
              </a:rPr>
              <a:t>Якутск: Издательский дом СВФУ,2018.</a:t>
            </a:r>
          </a:p>
          <a:p>
            <a:pPr algn="just"/>
            <a:r>
              <a:rPr lang="ru-RU" b="1" dirty="0">
                <a:latin typeface="Monotype Corsiva" pitchFamily="66" charset="0"/>
              </a:rPr>
              <a:t>Лукина М.Н., учебное пособие «Иностранный язык для студентов горно-геологических специальностей» (2019., Прокопьева С.И., Якушева Е.Г.). </a:t>
            </a:r>
          </a:p>
        </p:txBody>
      </p:sp>
    </p:spTree>
    <p:extLst>
      <p:ext uri="{BB962C8B-B14F-4D97-AF65-F5344CB8AC3E}">
        <p14:creationId xmlns:p14="http://schemas.microsoft.com/office/powerpoint/2010/main" val="95364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14800" y="241013"/>
            <a:ext cx="3911648" cy="584775"/>
          </a:xfrm>
          <a:prstGeom prst="rect">
            <a:avLst/>
          </a:prstGeom>
          <a:solidFill>
            <a:srgbClr val="FFFFCC"/>
          </a:solidFill>
        </p:spPr>
        <p:txBody>
          <a:bodyPr wrap="none">
            <a:spAutoFit/>
          </a:bodyPr>
          <a:lstStyle/>
          <a:p>
            <a:r>
              <a:rPr lang="ru-RU" sz="3200" b="1" dirty="0">
                <a:latin typeface="Monotype Corsiva" pitchFamily="66" charset="0"/>
              </a:rPr>
              <a:t>Достижения студентов</a:t>
            </a:r>
            <a:endParaRPr lang="ru-RU" sz="3200" dirty="0">
              <a:latin typeface="Monotype Corsiva" pitchFamily="66" charset="0"/>
            </a:endParaRPr>
          </a:p>
        </p:txBody>
      </p:sp>
      <p:sp>
        <p:nvSpPr>
          <p:cNvPr id="3" name="Прямоугольник 2"/>
          <p:cNvSpPr/>
          <p:nvPr/>
        </p:nvSpPr>
        <p:spPr>
          <a:xfrm>
            <a:off x="1689124" y="990601"/>
            <a:ext cx="8763000" cy="2246769"/>
          </a:xfrm>
          <a:prstGeom prst="rect">
            <a:avLst/>
          </a:prstGeom>
          <a:solidFill>
            <a:srgbClr val="FFFFCC"/>
          </a:solidFill>
        </p:spPr>
        <p:txBody>
          <a:bodyPr wrap="square">
            <a:spAutoFit/>
          </a:bodyPr>
          <a:lstStyle/>
          <a:p>
            <a:pPr algn="ctr"/>
            <a:r>
              <a:rPr lang="ru-RU" sz="2000" b="1" dirty="0">
                <a:latin typeface="Monotype Corsiva" pitchFamily="66" charset="0"/>
              </a:rPr>
              <a:t>На неязыковых факультетах ежегодно проводятся внеаудиторные мероприятия: КВН, олимпиады, конференции, конкурсы, тематические вечера, встречи и т.д. Студенты технических и естественных специальностей СВФУ регулярно выигрывают гранты </a:t>
            </a:r>
            <a:r>
              <a:rPr lang="de-DE" sz="2000" b="1" dirty="0">
                <a:latin typeface="Monotype Corsiva" pitchFamily="66" charset="0"/>
              </a:rPr>
              <a:t>DAAD</a:t>
            </a:r>
            <a:r>
              <a:rPr lang="ru-RU" sz="2000" b="1" dirty="0">
                <a:latin typeface="Monotype Corsiva" pitchFamily="66" charset="0"/>
              </a:rPr>
              <a:t> (Германской службы академических обменов), </a:t>
            </a:r>
            <a:r>
              <a:rPr lang="ru-RU" sz="2000" b="1" dirty="0" err="1">
                <a:latin typeface="Monotype Corsiva" pitchFamily="66" charset="0"/>
              </a:rPr>
              <a:t>Эразмус</a:t>
            </a:r>
            <a:r>
              <a:rPr lang="ru-RU" sz="2000" b="1" dirty="0">
                <a:latin typeface="Monotype Corsiva" pitchFamily="66" charset="0"/>
              </a:rPr>
              <a:t>+, различные стипендии правительства  Франции, успешно обучаются по программам студенческой мобильности «Север-Север» Университета Арктики, а также сдают международные тесты по иностранным языкам </a:t>
            </a:r>
            <a:r>
              <a:rPr lang="de-DE" sz="2000" b="1" dirty="0">
                <a:latin typeface="Monotype Corsiva" pitchFamily="66" charset="0"/>
              </a:rPr>
              <a:t>IELTS</a:t>
            </a:r>
            <a:r>
              <a:rPr lang="ru-RU" sz="2000" b="1" dirty="0">
                <a:latin typeface="Monotype Corsiva" pitchFamily="66" charset="0"/>
              </a:rPr>
              <a:t>, </a:t>
            </a:r>
            <a:r>
              <a:rPr lang="de-DE" sz="2000" b="1" dirty="0">
                <a:latin typeface="Monotype Corsiva" pitchFamily="66" charset="0"/>
              </a:rPr>
              <a:t>TOEFL</a:t>
            </a:r>
            <a:r>
              <a:rPr lang="ru-RU" sz="2000" b="1" dirty="0">
                <a:latin typeface="Monotype Corsiva" pitchFamily="66" charset="0"/>
              </a:rPr>
              <a:t>,  </a:t>
            </a:r>
            <a:r>
              <a:rPr lang="de-DE" sz="2000" b="1" dirty="0">
                <a:latin typeface="Monotype Corsiva" pitchFamily="66" charset="0"/>
              </a:rPr>
              <a:t>DELF</a:t>
            </a:r>
            <a:r>
              <a:rPr lang="ru-RU" sz="2000" b="1" dirty="0">
                <a:latin typeface="Monotype Corsiva" pitchFamily="66" charset="0"/>
              </a:rPr>
              <a:t>/</a:t>
            </a:r>
            <a:r>
              <a:rPr lang="de-DE" sz="2000" b="1" dirty="0">
                <a:latin typeface="Monotype Corsiva" pitchFamily="66" charset="0"/>
              </a:rPr>
              <a:t>DALF</a:t>
            </a:r>
            <a:r>
              <a:rPr lang="ru-RU" sz="2000" b="1" dirty="0">
                <a:latin typeface="Monotype Corsiva" pitchFamily="66" charset="0"/>
              </a:rPr>
              <a:t>,</a:t>
            </a:r>
            <a:r>
              <a:rPr lang="de-DE" sz="2000" b="1" dirty="0">
                <a:latin typeface="Monotype Corsiva" pitchFamily="66" charset="0"/>
              </a:rPr>
              <a:t>ONSET</a:t>
            </a:r>
            <a:r>
              <a:rPr lang="ru-RU" sz="2000" b="1" dirty="0">
                <a:latin typeface="Monotype Corsiva" pitchFamily="66" charset="0"/>
              </a:rPr>
              <a:t>.</a:t>
            </a:r>
          </a:p>
        </p:txBody>
      </p:sp>
      <p:pic>
        <p:nvPicPr>
          <p:cNvPr id="4" name="Рисунок 3" descr="C:\Users\Валера\Documents\фото\2019\IMG-20191031-WA0037.jpg"/>
          <p:cNvPicPr/>
          <p:nvPr/>
        </p:nvPicPr>
        <p:blipFill>
          <a:blip r:embed="rId2" cstate="print"/>
          <a:srcRect/>
          <a:stretch>
            <a:fillRect/>
          </a:stretch>
        </p:blipFill>
        <p:spPr bwMode="auto">
          <a:xfrm>
            <a:off x="4419601" y="3313826"/>
            <a:ext cx="4675505" cy="3507105"/>
          </a:xfrm>
          <a:prstGeom prst="rect">
            <a:avLst/>
          </a:prstGeom>
          <a:noFill/>
          <a:ln w="9525">
            <a:noFill/>
            <a:miter lim="800000"/>
            <a:headEnd/>
            <a:tailEnd/>
          </a:ln>
        </p:spPr>
      </p:pic>
      <p:sp>
        <p:nvSpPr>
          <p:cNvPr id="5" name="Прямоугольник 4"/>
          <p:cNvSpPr/>
          <p:nvPr/>
        </p:nvSpPr>
        <p:spPr>
          <a:xfrm>
            <a:off x="1711778" y="5343602"/>
            <a:ext cx="2590800" cy="1477328"/>
          </a:xfrm>
          <a:prstGeom prst="rect">
            <a:avLst/>
          </a:prstGeom>
          <a:solidFill>
            <a:srgbClr val="FFFFCC"/>
          </a:solidFill>
        </p:spPr>
        <p:txBody>
          <a:bodyPr wrap="square">
            <a:spAutoFit/>
          </a:bodyPr>
          <a:lstStyle/>
          <a:p>
            <a:pPr algn="ctr"/>
            <a:r>
              <a:rPr lang="ru-RU" b="1" dirty="0">
                <a:latin typeface="Monotype Corsiva" pitchFamily="66" charset="0"/>
              </a:rPr>
              <a:t>В Галерее зарубежного искусства, студенты 2 курса Горного института, преподаватель Якушева Е.Г. , 2019</a:t>
            </a:r>
          </a:p>
        </p:txBody>
      </p:sp>
    </p:spTree>
    <p:extLst>
      <p:ext uri="{BB962C8B-B14F-4D97-AF65-F5344CB8AC3E}">
        <p14:creationId xmlns:p14="http://schemas.microsoft.com/office/powerpoint/2010/main" val="1978109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sarda\Downloads\IMG-20190301-WA0047.jpg"/>
          <p:cNvPicPr/>
          <p:nvPr/>
        </p:nvPicPr>
        <p:blipFill rotWithShape="1">
          <a:blip r:embed="rId2" cstate="print">
            <a:extLst>
              <a:ext uri="{28A0092B-C50C-407E-A947-70E740481C1C}">
                <a14:useLocalDpi xmlns:a14="http://schemas.microsoft.com/office/drawing/2010/main" val="0"/>
              </a:ext>
            </a:extLst>
          </a:blip>
          <a:srcRect t="13912"/>
          <a:stretch/>
        </p:blipFill>
        <p:spPr bwMode="auto">
          <a:xfrm>
            <a:off x="1752600" y="152400"/>
            <a:ext cx="4634230" cy="2991888"/>
          </a:xfrm>
          <a:prstGeom prst="rect">
            <a:avLst/>
          </a:prstGeom>
          <a:noFill/>
          <a:ln>
            <a:noFill/>
          </a:ln>
        </p:spPr>
      </p:pic>
      <p:pic>
        <p:nvPicPr>
          <p:cNvPr id="4" name="Рисунок 3" descr="C:\Users\Валера\Documents\фото\2019 осень\1573811459531.jpg"/>
          <p:cNvPicPr/>
          <p:nvPr/>
        </p:nvPicPr>
        <p:blipFill rotWithShape="1">
          <a:blip r:embed="rId3" cstate="print"/>
          <a:srcRect t="21912" b="9589"/>
          <a:stretch/>
        </p:blipFill>
        <p:spPr bwMode="auto">
          <a:xfrm>
            <a:off x="6629400" y="152400"/>
            <a:ext cx="3886200" cy="3915218"/>
          </a:xfrm>
          <a:prstGeom prst="rect">
            <a:avLst/>
          </a:prstGeom>
          <a:noFill/>
          <a:ln w="9525">
            <a:noFill/>
            <a:miter lim="800000"/>
            <a:headEnd/>
            <a:tailEnd/>
          </a:ln>
        </p:spPr>
      </p:pic>
      <p:sp>
        <p:nvSpPr>
          <p:cNvPr id="5" name="Прямоугольник 4"/>
          <p:cNvSpPr/>
          <p:nvPr/>
        </p:nvSpPr>
        <p:spPr>
          <a:xfrm>
            <a:off x="6553200" y="4067618"/>
            <a:ext cx="4038600" cy="923330"/>
          </a:xfrm>
          <a:prstGeom prst="rect">
            <a:avLst/>
          </a:prstGeom>
          <a:solidFill>
            <a:srgbClr val="FFFFCC"/>
          </a:solidFill>
        </p:spPr>
        <p:txBody>
          <a:bodyPr wrap="square">
            <a:spAutoFit/>
          </a:bodyPr>
          <a:lstStyle/>
          <a:p>
            <a:pPr algn="ctr"/>
            <a:r>
              <a:rPr lang="ru-RU" b="1" dirty="0">
                <a:latin typeface="Monotype Corsiva" pitchFamily="66" charset="0"/>
              </a:rPr>
              <a:t>Научная конференция студентов </a:t>
            </a:r>
            <a:r>
              <a:rPr lang="de-DE" b="1" dirty="0">
                <a:latin typeface="Monotype Corsiva" pitchFamily="66" charset="0"/>
              </a:rPr>
              <a:t>„Deutsche Wissenschaftler über </a:t>
            </a:r>
            <a:r>
              <a:rPr lang="de-DE" b="1" dirty="0" err="1">
                <a:latin typeface="Monotype Corsiva" pitchFamily="66" charset="0"/>
              </a:rPr>
              <a:t>Jakutien</a:t>
            </a:r>
            <a:r>
              <a:rPr lang="de-DE" b="1" dirty="0">
                <a:latin typeface="Monotype Corsiva" pitchFamily="66" charset="0"/>
              </a:rPr>
              <a:t>“, 2019</a:t>
            </a:r>
            <a:r>
              <a:rPr lang="ru-RU" b="1" dirty="0">
                <a:latin typeface="Monotype Corsiva" pitchFamily="66" charset="0"/>
              </a:rPr>
              <a:t> г.</a:t>
            </a:r>
            <a:r>
              <a:rPr lang="de-DE" b="1" dirty="0">
                <a:latin typeface="Monotype Corsiva" pitchFamily="66" charset="0"/>
              </a:rPr>
              <a:t> </a:t>
            </a:r>
            <a:r>
              <a:rPr lang="ru-RU" b="1" dirty="0">
                <a:latin typeface="Monotype Corsiva" pitchFamily="66" charset="0"/>
              </a:rPr>
              <a:t>студент</a:t>
            </a:r>
            <a:r>
              <a:rPr lang="de-DE" b="1" dirty="0">
                <a:latin typeface="Monotype Corsiva" pitchFamily="66" charset="0"/>
              </a:rPr>
              <a:t> 4 </a:t>
            </a:r>
            <a:r>
              <a:rPr lang="ru-RU" b="1" dirty="0">
                <a:latin typeface="Monotype Corsiva" pitchFamily="66" charset="0"/>
              </a:rPr>
              <a:t>курса ГРФ Павел Овчинников</a:t>
            </a:r>
          </a:p>
        </p:txBody>
      </p:sp>
      <p:pic>
        <p:nvPicPr>
          <p:cNvPr id="6" name="Рисунок 5" descr="C:\Users\Пользователь\Desktop\поэзия.jpg"/>
          <p:cNvPicPr/>
          <p:nvPr/>
        </p:nvPicPr>
        <p:blipFill rotWithShape="1">
          <a:blip r:embed="rId4" cstate="print">
            <a:extLst>
              <a:ext uri="{28A0092B-C50C-407E-A947-70E740481C1C}">
                <a14:useLocalDpi xmlns:a14="http://schemas.microsoft.com/office/drawing/2010/main" val="0"/>
              </a:ext>
            </a:extLst>
          </a:blip>
          <a:srcRect l="13182" t="13805" r="6526"/>
          <a:stretch/>
        </p:blipFill>
        <p:spPr bwMode="auto">
          <a:xfrm>
            <a:off x="2060489" y="3944622"/>
            <a:ext cx="3939746" cy="2913379"/>
          </a:xfrm>
          <a:prstGeom prst="rect">
            <a:avLst/>
          </a:prstGeom>
          <a:noFill/>
          <a:ln>
            <a:noFill/>
          </a:ln>
        </p:spPr>
      </p:pic>
      <p:sp>
        <p:nvSpPr>
          <p:cNvPr id="3" name="Прямоугольник 2"/>
          <p:cNvSpPr/>
          <p:nvPr/>
        </p:nvSpPr>
        <p:spPr>
          <a:xfrm>
            <a:off x="1744362" y="3144288"/>
            <a:ext cx="4572000" cy="923330"/>
          </a:xfrm>
          <a:prstGeom prst="rect">
            <a:avLst/>
          </a:prstGeom>
          <a:solidFill>
            <a:srgbClr val="FFFFCC"/>
          </a:solidFill>
        </p:spPr>
        <p:txBody>
          <a:bodyPr>
            <a:spAutoFit/>
          </a:bodyPr>
          <a:lstStyle/>
          <a:p>
            <a:pPr algn="ctr"/>
            <a:r>
              <a:rPr lang="ru-RU" b="1" dirty="0">
                <a:latin typeface="Monotype Corsiva" pitchFamily="66" charset="0"/>
              </a:rPr>
              <a:t>Март 2019 г. Всероссийский диктант по французскому языку, организованный </a:t>
            </a:r>
            <a:r>
              <a:rPr lang="en-US" b="1" dirty="0" err="1">
                <a:latin typeface="Monotype Corsiva" pitchFamily="66" charset="0"/>
              </a:rPr>
              <a:t>Institut</a:t>
            </a:r>
            <a:r>
              <a:rPr lang="en-US" b="1" dirty="0">
                <a:latin typeface="Monotype Corsiva" pitchFamily="66" charset="0"/>
              </a:rPr>
              <a:t> Fran</a:t>
            </a:r>
            <a:r>
              <a:rPr lang="ru-RU" b="1" dirty="0">
                <a:latin typeface="Monotype Corsiva" pitchFamily="66" charset="0"/>
              </a:rPr>
              <a:t>ç</a:t>
            </a:r>
            <a:r>
              <a:rPr lang="en-US" b="1" dirty="0" err="1">
                <a:latin typeface="Monotype Corsiva" pitchFamily="66" charset="0"/>
              </a:rPr>
              <a:t>ais</a:t>
            </a:r>
            <a:r>
              <a:rPr lang="ru-RU" b="1" dirty="0">
                <a:latin typeface="Monotype Corsiva" pitchFamily="66" charset="0"/>
              </a:rPr>
              <a:t>.   </a:t>
            </a:r>
          </a:p>
        </p:txBody>
      </p:sp>
      <p:sp>
        <p:nvSpPr>
          <p:cNvPr id="7" name="Прямоугольник 6"/>
          <p:cNvSpPr/>
          <p:nvPr/>
        </p:nvSpPr>
        <p:spPr>
          <a:xfrm>
            <a:off x="6000235" y="6096001"/>
            <a:ext cx="4572000" cy="646331"/>
          </a:xfrm>
          <a:prstGeom prst="rect">
            <a:avLst/>
          </a:prstGeom>
          <a:solidFill>
            <a:srgbClr val="FFFFCC"/>
          </a:solidFill>
        </p:spPr>
        <p:txBody>
          <a:bodyPr>
            <a:spAutoFit/>
          </a:bodyPr>
          <a:lstStyle/>
          <a:p>
            <a:r>
              <a:rPr lang="de-DE" b="1" dirty="0" err="1">
                <a:latin typeface="Monotype Corsiva" pitchFamily="66" charset="0"/>
              </a:rPr>
              <a:t>Конкурс</a:t>
            </a:r>
            <a:r>
              <a:rPr lang="de-DE" b="1" dirty="0">
                <a:latin typeface="Monotype Corsiva" pitchFamily="66" charset="0"/>
              </a:rPr>
              <a:t> </a:t>
            </a:r>
            <a:r>
              <a:rPr lang="de-DE" b="1" dirty="0" err="1">
                <a:latin typeface="Monotype Corsiva" pitchFamily="66" charset="0"/>
              </a:rPr>
              <a:t>чтецов</a:t>
            </a:r>
            <a:r>
              <a:rPr lang="de-DE" b="1" dirty="0">
                <a:latin typeface="Monotype Corsiva" pitchFamily="66" charset="0"/>
              </a:rPr>
              <a:t> </a:t>
            </a:r>
            <a:r>
              <a:rPr lang="de-DE" b="1" dirty="0" err="1">
                <a:latin typeface="Monotype Corsiva" pitchFamily="66" charset="0"/>
              </a:rPr>
              <a:t>по</a:t>
            </a:r>
            <a:r>
              <a:rPr lang="de-DE" b="1" dirty="0">
                <a:latin typeface="Monotype Corsiva" pitchFamily="66" charset="0"/>
              </a:rPr>
              <a:t> </a:t>
            </a:r>
            <a:r>
              <a:rPr lang="de-DE" b="1" dirty="0" err="1">
                <a:latin typeface="Monotype Corsiva" pitchFamily="66" charset="0"/>
              </a:rPr>
              <a:t>английскому</a:t>
            </a:r>
            <a:r>
              <a:rPr lang="de-DE" b="1" dirty="0">
                <a:latin typeface="Monotype Corsiva" pitchFamily="66" charset="0"/>
              </a:rPr>
              <a:t> </a:t>
            </a:r>
            <a:r>
              <a:rPr lang="de-DE" b="1" dirty="0" err="1">
                <a:latin typeface="Monotype Corsiva" pitchFamily="66" charset="0"/>
              </a:rPr>
              <a:t>языку</a:t>
            </a:r>
            <a:r>
              <a:rPr lang="de-DE" b="1" dirty="0">
                <a:latin typeface="Monotype Corsiva" pitchFamily="66" charset="0"/>
              </a:rPr>
              <a:t> “Year </a:t>
            </a:r>
            <a:r>
              <a:rPr lang="de-DE" b="1" dirty="0" err="1">
                <a:latin typeface="Monotype Corsiva" pitchFamily="66" charset="0"/>
              </a:rPr>
              <a:t>of</a:t>
            </a:r>
            <a:r>
              <a:rPr lang="de-DE" b="1" dirty="0">
                <a:latin typeface="Monotype Corsiva" pitchFamily="66" charset="0"/>
              </a:rPr>
              <a:t> </a:t>
            </a:r>
            <a:r>
              <a:rPr lang="de-DE" b="1" dirty="0" err="1">
                <a:latin typeface="Monotype Corsiva" pitchFamily="66" charset="0"/>
              </a:rPr>
              <a:t>Theatre</a:t>
            </a:r>
            <a:r>
              <a:rPr lang="de-DE" b="1" dirty="0">
                <a:latin typeface="Monotype Corsiva" pitchFamily="66" charset="0"/>
              </a:rPr>
              <a:t>. </a:t>
            </a:r>
            <a:r>
              <a:rPr lang="de-DE" b="1" dirty="0" err="1">
                <a:latin typeface="Monotype Corsiva" pitchFamily="66" charset="0"/>
              </a:rPr>
              <a:t>Poetry</a:t>
            </a:r>
            <a:r>
              <a:rPr lang="de-DE" b="1" dirty="0">
                <a:latin typeface="Monotype Corsiva" pitchFamily="66" charset="0"/>
              </a:rPr>
              <a:t> </a:t>
            </a:r>
            <a:r>
              <a:rPr lang="de-DE" b="1" dirty="0" err="1">
                <a:latin typeface="Monotype Corsiva" pitchFamily="66" charset="0"/>
              </a:rPr>
              <a:t>Evening</a:t>
            </a:r>
            <a:r>
              <a:rPr lang="de-DE" b="1" dirty="0">
                <a:latin typeface="Monotype Corsiva" pitchFamily="66" charset="0"/>
              </a:rPr>
              <a:t> 2019"</a:t>
            </a:r>
            <a:endParaRPr lang="ru-RU" b="1" dirty="0">
              <a:latin typeface="Monotype Corsiva" pitchFamily="66" charset="0"/>
            </a:endParaRPr>
          </a:p>
        </p:txBody>
      </p:sp>
    </p:spTree>
    <p:extLst>
      <p:ext uri="{BB962C8B-B14F-4D97-AF65-F5344CB8AC3E}">
        <p14:creationId xmlns:p14="http://schemas.microsoft.com/office/powerpoint/2010/main" val="991733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Пользователь\Desktop\диктант3.jpg"/>
          <p:cNvPicPr/>
          <p:nvPr/>
        </p:nvPicPr>
        <p:blipFill rotWithShape="1">
          <a:blip r:embed="rId2" cstate="print">
            <a:extLst>
              <a:ext uri="{28A0092B-C50C-407E-A947-70E740481C1C}">
                <a14:useLocalDpi xmlns:a14="http://schemas.microsoft.com/office/drawing/2010/main" val="0"/>
              </a:ext>
            </a:extLst>
          </a:blip>
          <a:srcRect t="22126" r="7149"/>
          <a:stretch/>
        </p:blipFill>
        <p:spPr bwMode="auto">
          <a:xfrm>
            <a:off x="1676400" y="90616"/>
            <a:ext cx="8763000" cy="5852984"/>
          </a:xfrm>
          <a:prstGeom prst="rect">
            <a:avLst/>
          </a:prstGeom>
          <a:noFill/>
          <a:ln>
            <a:noFill/>
          </a:ln>
        </p:spPr>
      </p:pic>
      <p:sp>
        <p:nvSpPr>
          <p:cNvPr id="3" name="Прямоугольник 2"/>
          <p:cNvSpPr/>
          <p:nvPr/>
        </p:nvSpPr>
        <p:spPr>
          <a:xfrm>
            <a:off x="1647568" y="6023567"/>
            <a:ext cx="8763000" cy="646331"/>
          </a:xfrm>
          <a:prstGeom prst="rect">
            <a:avLst/>
          </a:prstGeom>
          <a:solidFill>
            <a:srgbClr val="FFFFCC"/>
          </a:solidFill>
        </p:spPr>
        <p:txBody>
          <a:bodyPr wrap="square">
            <a:spAutoFit/>
          </a:bodyPr>
          <a:lstStyle/>
          <a:p>
            <a:pPr algn="ctr"/>
            <a:r>
              <a:rPr lang="ru-RU" b="1" dirty="0">
                <a:latin typeface="Monotype Corsiva" pitchFamily="66" charset="0"/>
              </a:rPr>
              <a:t>Диктант по английскому языку среди обучающихся организаций высшего образования и общеобразовательных организаций Российской Федерации, 2019г.</a:t>
            </a:r>
          </a:p>
        </p:txBody>
      </p:sp>
    </p:spTree>
    <p:extLst>
      <p:ext uri="{BB962C8B-B14F-4D97-AF65-F5344CB8AC3E}">
        <p14:creationId xmlns:p14="http://schemas.microsoft.com/office/powerpoint/2010/main" val="333308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Пользователь\Desktop\мнпк.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28600"/>
            <a:ext cx="8610600" cy="6019800"/>
          </a:xfrm>
          <a:prstGeom prst="rect">
            <a:avLst/>
          </a:prstGeom>
          <a:noFill/>
          <a:ln>
            <a:noFill/>
          </a:ln>
        </p:spPr>
      </p:pic>
      <p:sp>
        <p:nvSpPr>
          <p:cNvPr id="3" name="Прямоугольник 2"/>
          <p:cNvSpPr/>
          <p:nvPr/>
        </p:nvSpPr>
        <p:spPr>
          <a:xfrm>
            <a:off x="1676401" y="6211670"/>
            <a:ext cx="8629135" cy="646331"/>
          </a:xfrm>
          <a:prstGeom prst="rect">
            <a:avLst/>
          </a:prstGeom>
          <a:solidFill>
            <a:srgbClr val="FFFFCC"/>
          </a:solidFill>
        </p:spPr>
        <p:txBody>
          <a:bodyPr wrap="square">
            <a:spAutoFit/>
          </a:bodyPr>
          <a:lstStyle/>
          <a:p>
            <a:pPr algn="ctr"/>
            <a:r>
              <a:rPr lang="ru-RU" b="1" dirty="0">
                <a:latin typeface="Monotype Corsiva" pitchFamily="66" charset="0"/>
              </a:rPr>
              <a:t>Международная научно-практическая конференция «Профессиональная компетенция учителей и качество обучения иностранным языкам», апрель 2019г.</a:t>
            </a:r>
          </a:p>
        </p:txBody>
      </p:sp>
    </p:spTree>
    <p:extLst>
      <p:ext uri="{BB962C8B-B14F-4D97-AF65-F5344CB8AC3E}">
        <p14:creationId xmlns:p14="http://schemas.microsoft.com/office/powerpoint/2010/main" val="264286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Валера\Documents\КИЯ\архив КИЯ\2014\фото КИЯ по ТиЕС\Кафедра иностранных языков. 70 -е года..jpg"/>
          <p:cNvPicPr/>
          <p:nvPr/>
        </p:nvPicPr>
        <p:blipFill>
          <a:blip r:embed="rId2" cstate="print"/>
          <a:srcRect/>
          <a:stretch>
            <a:fillRect/>
          </a:stretch>
        </p:blipFill>
        <p:spPr bwMode="auto">
          <a:xfrm>
            <a:off x="2286000" y="76200"/>
            <a:ext cx="7848600" cy="4724400"/>
          </a:xfrm>
          <a:prstGeom prst="rect">
            <a:avLst/>
          </a:prstGeom>
          <a:noFill/>
          <a:ln w="9525">
            <a:noFill/>
            <a:miter lim="800000"/>
            <a:headEnd/>
            <a:tailEnd/>
          </a:ln>
        </p:spPr>
      </p:pic>
      <p:sp>
        <p:nvSpPr>
          <p:cNvPr id="3" name="Прямоугольник 2"/>
          <p:cNvSpPr/>
          <p:nvPr/>
        </p:nvSpPr>
        <p:spPr>
          <a:xfrm>
            <a:off x="1723768" y="4826675"/>
            <a:ext cx="8839200" cy="1754326"/>
          </a:xfrm>
          <a:prstGeom prst="rect">
            <a:avLst/>
          </a:prstGeom>
          <a:solidFill>
            <a:srgbClr val="FFFFCC"/>
          </a:solidFill>
        </p:spPr>
        <p:txBody>
          <a:bodyPr wrap="square">
            <a:spAutoFit/>
          </a:bodyPr>
          <a:lstStyle/>
          <a:p>
            <a:pPr algn="ctr"/>
            <a:r>
              <a:rPr lang="ru-RU" b="1" dirty="0">
                <a:latin typeface="Monotype Corsiva" pitchFamily="66" charset="0"/>
              </a:rPr>
              <a:t>В 70-х годах преподавателями кафедры, в основном, работали выпускники Иркутского института иностранных языков: Алексеев В.С., Бирюкова Л.Н., Булгаков Л.Г., Егорова Г.Г., </a:t>
            </a:r>
            <a:r>
              <a:rPr lang="ru-RU" b="1" dirty="0" err="1">
                <a:latin typeface="Monotype Corsiva" pitchFamily="66" charset="0"/>
              </a:rPr>
              <a:t>Лаппаров</a:t>
            </a:r>
            <a:r>
              <a:rPr lang="ru-RU" b="1" dirty="0">
                <a:latin typeface="Monotype Corsiva" pitchFamily="66" charset="0"/>
              </a:rPr>
              <a:t> Ф.А., Макарова Г.Д.,  Старостина А.А., Федорова В.И., </a:t>
            </a:r>
            <a:r>
              <a:rPr lang="ru-RU" b="1" dirty="0" err="1">
                <a:latin typeface="Monotype Corsiva" pitchFamily="66" charset="0"/>
              </a:rPr>
              <a:t>Шерстова</a:t>
            </a:r>
            <a:r>
              <a:rPr lang="ru-RU" b="1" dirty="0">
                <a:latin typeface="Monotype Corsiva" pitchFamily="66" charset="0"/>
              </a:rPr>
              <a:t> Л.И., Щепеткина Р.С., и другие. Коллектив кафедры впоследствии стал пополняться специалистами, окончившими двухгодичные высшие педагогические курсы в ведущих вузах страны: </a:t>
            </a:r>
            <a:r>
              <a:rPr lang="ru-RU" b="1" dirty="0" err="1">
                <a:latin typeface="Monotype Corsiva" pitchFamily="66" charset="0"/>
              </a:rPr>
              <a:t>Босикова</a:t>
            </a:r>
            <a:r>
              <a:rPr lang="ru-RU" b="1" dirty="0">
                <a:latin typeface="Monotype Corsiva" pitchFamily="66" charset="0"/>
              </a:rPr>
              <a:t> А.Я., </a:t>
            </a:r>
            <a:r>
              <a:rPr lang="ru-RU" b="1" dirty="0" err="1">
                <a:latin typeface="Monotype Corsiva" pitchFamily="66" charset="0"/>
              </a:rPr>
              <a:t>Гаврильев</a:t>
            </a:r>
            <a:r>
              <a:rPr lang="ru-RU" b="1" dirty="0">
                <a:latin typeface="Monotype Corsiva" pitchFamily="66" charset="0"/>
              </a:rPr>
              <a:t> Н.Н., Копылова Н.И., Левина В.А., Мухина В.С., Попова Р.М.,  </a:t>
            </a:r>
            <a:r>
              <a:rPr lang="ru-RU" b="1" dirty="0" err="1">
                <a:latin typeface="Monotype Corsiva" pitchFamily="66" charset="0"/>
              </a:rPr>
              <a:t>Таюрская</a:t>
            </a:r>
            <a:r>
              <a:rPr lang="ru-RU" b="1" dirty="0">
                <a:latin typeface="Monotype Corsiva" pitchFamily="66" charset="0"/>
              </a:rPr>
              <a:t> М.И.</a:t>
            </a:r>
          </a:p>
        </p:txBody>
      </p:sp>
    </p:spTree>
    <p:extLst>
      <p:ext uri="{BB962C8B-B14F-4D97-AF65-F5344CB8AC3E}">
        <p14:creationId xmlns:p14="http://schemas.microsoft.com/office/powerpoint/2010/main" val="78815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Валера\Documents\КИЯ\архив КИЯ\2014\фото КИЯ по ТиЕС\Кафедра иностранных языков. 1971 г..jpg"/>
          <p:cNvPicPr/>
          <p:nvPr/>
        </p:nvPicPr>
        <p:blipFill rotWithShape="1">
          <a:blip r:embed="rId2" cstate="print"/>
          <a:srcRect l="5069" t="5687" r="4237" b="2763"/>
          <a:stretch/>
        </p:blipFill>
        <p:spPr bwMode="auto">
          <a:xfrm>
            <a:off x="2362200" y="152400"/>
            <a:ext cx="7696200" cy="5791200"/>
          </a:xfrm>
          <a:prstGeom prst="rect">
            <a:avLst/>
          </a:prstGeom>
          <a:noFill/>
          <a:ln w="9525">
            <a:noFill/>
            <a:miter lim="800000"/>
            <a:headEnd/>
            <a:tailEnd/>
          </a:ln>
        </p:spPr>
      </p:pic>
      <p:sp>
        <p:nvSpPr>
          <p:cNvPr id="3" name="Прямоугольник 2"/>
          <p:cNvSpPr/>
          <p:nvPr/>
        </p:nvSpPr>
        <p:spPr>
          <a:xfrm>
            <a:off x="4038600" y="5947193"/>
            <a:ext cx="4495800" cy="338554"/>
          </a:xfrm>
          <a:prstGeom prst="rect">
            <a:avLst/>
          </a:prstGeom>
          <a:solidFill>
            <a:srgbClr val="FFFFCC"/>
          </a:solidFill>
        </p:spPr>
        <p:txBody>
          <a:bodyPr wrap="square">
            <a:spAutoFit/>
          </a:bodyPr>
          <a:lstStyle/>
          <a:p>
            <a:pPr algn="ctr"/>
            <a:r>
              <a:rPr lang="ru-RU" sz="1600" b="1" dirty="0">
                <a:latin typeface="Monotype Corsiva" pitchFamily="66" charset="0"/>
              </a:rPr>
              <a:t>Коллектив кафедры иностранных языков ЯГУ, 1971 г.</a:t>
            </a:r>
          </a:p>
        </p:txBody>
      </p:sp>
    </p:spTree>
    <p:extLst>
      <p:ext uri="{BB962C8B-B14F-4D97-AF65-F5344CB8AC3E}">
        <p14:creationId xmlns:p14="http://schemas.microsoft.com/office/powerpoint/2010/main" val="1613851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оллектив кафедры иностранных языков ЯГУ"/>
          <p:cNvPicPr/>
          <p:nvPr/>
        </p:nvPicPr>
        <p:blipFill rotWithShape="1">
          <a:blip r:embed="rId2" cstate="print"/>
          <a:srcRect l="2782" t="1838" r="3895" b="1513"/>
          <a:stretch/>
        </p:blipFill>
        <p:spPr bwMode="auto">
          <a:xfrm>
            <a:off x="1828800" y="152400"/>
            <a:ext cx="8458200" cy="6248400"/>
          </a:xfrm>
          <a:prstGeom prst="rect">
            <a:avLst/>
          </a:prstGeom>
          <a:noFill/>
          <a:ln w="9525">
            <a:noFill/>
            <a:miter lim="800000"/>
            <a:headEnd/>
            <a:tailEnd/>
          </a:ln>
        </p:spPr>
      </p:pic>
    </p:spTree>
    <p:extLst>
      <p:ext uri="{BB962C8B-B14F-4D97-AF65-F5344CB8AC3E}">
        <p14:creationId xmlns:p14="http://schemas.microsoft.com/office/powerpoint/2010/main" val="234301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убботник 80-е гг"/>
          <p:cNvPicPr/>
          <p:nvPr/>
        </p:nvPicPr>
        <p:blipFill rotWithShape="1">
          <a:blip r:embed="rId2" cstate="print"/>
          <a:srcRect l="2197" r="2657" b="6423"/>
          <a:stretch/>
        </p:blipFill>
        <p:spPr bwMode="auto">
          <a:xfrm>
            <a:off x="1674342" y="152400"/>
            <a:ext cx="4905633" cy="3556686"/>
          </a:xfrm>
          <a:prstGeom prst="rect">
            <a:avLst/>
          </a:prstGeom>
          <a:noFill/>
          <a:ln w="9525">
            <a:noFill/>
            <a:miter lim="800000"/>
            <a:headEnd/>
            <a:tailEnd/>
          </a:ln>
        </p:spPr>
      </p:pic>
      <p:sp>
        <p:nvSpPr>
          <p:cNvPr id="3" name="Прямоугольник 2"/>
          <p:cNvSpPr/>
          <p:nvPr/>
        </p:nvSpPr>
        <p:spPr>
          <a:xfrm>
            <a:off x="6602629" y="304800"/>
            <a:ext cx="3628767" cy="1077218"/>
          </a:xfrm>
          <a:prstGeom prst="rect">
            <a:avLst/>
          </a:prstGeom>
          <a:solidFill>
            <a:srgbClr val="FFFFCC"/>
          </a:solidFill>
        </p:spPr>
        <p:txBody>
          <a:bodyPr wrap="square">
            <a:spAutoFit/>
          </a:bodyPr>
          <a:lstStyle/>
          <a:p>
            <a:pPr algn="ctr"/>
            <a:r>
              <a:rPr lang="ru-RU" sz="1600" b="1" dirty="0">
                <a:latin typeface="Monotype Corsiva" pitchFamily="66" charset="0"/>
              </a:rPr>
              <a:t>Преподаватели кафедры ИЯ </a:t>
            </a:r>
            <a:r>
              <a:rPr lang="ru-RU" sz="1600" b="1" dirty="0" err="1">
                <a:latin typeface="Monotype Corsiva" pitchFamily="66" charset="0"/>
              </a:rPr>
              <a:t>Гаврильева</a:t>
            </a:r>
            <a:r>
              <a:rPr lang="ru-RU" sz="1600" b="1" dirty="0">
                <a:latin typeface="Monotype Corsiva" pitchFamily="66" charset="0"/>
              </a:rPr>
              <a:t> Л.А., Алексеева Н.Н., Алексеева А.А., Федоров И.С., </a:t>
            </a:r>
            <a:r>
              <a:rPr lang="ru-RU" sz="1600" b="1" dirty="0" err="1">
                <a:latin typeface="Monotype Corsiva" pitchFamily="66" charset="0"/>
              </a:rPr>
              <a:t>Шерстова</a:t>
            </a:r>
            <a:r>
              <a:rPr lang="ru-RU" sz="1600" b="1" dirty="0">
                <a:latin typeface="Monotype Corsiva" pitchFamily="66" charset="0"/>
              </a:rPr>
              <a:t> Л.И. на субботнике, 80-е годы </a:t>
            </a:r>
          </a:p>
        </p:txBody>
      </p:sp>
      <p:sp>
        <p:nvSpPr>
          <p:cNvPr id="4" name="Прямоугольник 3"/>
          <p:cNvSpPr/>
          <p:nvPr/>
        </p:nvSpPr>
        <p:spPr>
          <a:xfrm>
            <a:off x="1655806" y="3810000"/>
            <a:ext cx="8575589" cy="2862322"/>
          </a:xfrm>
          <a:prstGeom prst="rect">
            <a:avLst/>
          </a:prstGeom>
          <a:solidFill>
            <a:srgbClr val="FFFFCC"/>
          </a:solidFill>
        </p:spPr>
        <p:txBody>
          <a:bodyPr wrap="square">
            <a:spAutoFit/>
          </a:bodyPr>
          <a:lstStyle/>
          <a:p>
            <a:pPr algn="ctr"/>
            <a:r>
              <a:rPr lang="ru-RU" sz="2000" b="1" dirty="0">
                <a:latin typeface="Monotype Corsiva" pitchFamily="66" charset="0"/>
              </a:rPr>
              <a:t>В 1986 году в связи с открытием новых факультетов и отделений в университете, кафедра разделилась на два самостоятельных подразделения - кафедру иностранных языков по техническим и естественным специальностям и кафедру иностранных языков по гуманитарным специальностям. Первую кафедру возглавила к.ф.н., доцент Алексеева Н.Н., вторую - Федоров И.С.</a:t>
            </a:r>
          </a:p>
          <a:p>
            <a:pPr algn="ctr"/>
            <a:r>
              <a:rPr lang="ru-RU" sz="2000" b="1" dirty="0">
                <a:latin typeface="Monotype Corsiva" pitchFamily="66" charset="0"/>
              </a:rPr>
              <a:t>В настоящее время руководит кафедрой Алексеева Наталия Николаевна - специалист по английскому языку, закончившая аспирантуру МГПИИЯ им. </a:t>
            </a:r>
            <a:r>
              <a:rPr lang="ru-RU" sz="2000" b="1" dirty="0" err="1">
                <a:latin typeface="Monotype Corsiva" pitchFamily="66" charset="0"/>
              </a:rPr>
              <a:t>М.Тореза</a:t>
            </a:r>
            <a:r>
              <a:rPr lang="ru-RU" sz="2000" b="1" dirty="0">
                <a:latin typeface="Monotype Corsiva" pitchFamily="66" charset="0"/>
              </a:rPr>
              <a:t>. Это время характеризуется активным участием кафедры в установлении и развитии международных научно-исследовательских, учебных и деловых связей кафедры.</a:t>
            </a:r>
          </a:p>
        </p:txBody>
      </p:sp>
    </p:spTree>
    <p:extLst>
      <p:ext uri="{BB962C8B-B14F-4D97-AF65-F5344CB8AC3E}">
        <p14:creationId xmlns:p14="http://schemas.microsoft.com/office/powerpoint/2010/main" val="286931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6400" y="152400"/>
            <a:ext cx="8763000" cy="1631216"/>
          </a:xfrm>
          <a:prstGeom prst="rect">
            <a:avLst/>
          </a:prstGeom>
          <a:solidFill>
            <a:srgbClr val="FFFFCC"/>
          </a:solidFill>
        </p:spPr>
        <p:txBody>
          <a:bodyPr wrap="square">
            <a:spAutoFit/>
          </a:bodyPr>
          <a:lstStyle/>
          <a:p>
            <a:pPr algn="ctr"/>
            <a:r>
              <a:rPr lang="ru-RU" sz="2000" b="1" dirty="0">
                <a:latin typeface="Monotype Corsiva" pitchFamily="66" charset="0"/>
              </a:rPr>
              <a:t>В течение многих лет на кафедре работали и внесли большой вклад в ее становление: Алексеева А.А., Бирюкова Л.Н., </a:t>
            </a:r>
            <a:r>
              <a:rPr lang="ru-RU" sz="2000" b="1" dirty="0" err="1">
                <a:latin typeface="Monotype Corsiva" pitchFamily="66" charset="0"/>
              </a:rPr>
              <a:t>Гаврильев</a:t>
            </a:r>
            <a:r>
              <a:rPr lang="ru-RU" sz="2000" b="1" dirty="0">
                <a:latin typeface="Monotype Corsiva" pitchFamily="66" charset="0"/>
              </a:rPr>
              <a:t> Н.Н., Егорова Г.Г., Им О.И., Копылова Н.И., </a:t>
            </a:r>
            <a:r>
              <a:rPr lang="ru-RU" sz="2000" b="1" dirty="0" err="1">
                <a:latin typeface="Monotype Corsiva" pitchFamily="66" charset="0"/>
              </a:rPr>
              <a:t>Лебедкина</a:t>
            </a:r>
            <a:r>
              <a:rPr lang="ru-RU" sz="2000" b="1" dirty="0">
                <a:latin typeface="Monotype Corsiva" pitchFamily="66" charset="0"/>
              </a:rPr>
              <a:t> А.А., Левина В.А., Макарова Г.Д., Макарова А.Н., </a:t>
            </a:r>
            <a:r>
              <a:rPr lang="ru-RU" sz="2000" b="1" dirty="0" err="1">
                <a:latin typeface="Monotype Corsiva" pitchFamily="66" charset="0"/>
              </a:rPr>
              <a:t>Местникова</a:t>
            </a:r>
            <a:r>
              <a:rPr lang="ru-RU" sz="2000" b="1" dirty="0">
                <a:latin typeface="Monotype Corsiva" pitchFamily="66" charset="0"/>
              </a:rPr>
              <a:t> Т.С., Попова Р.М. Сироткина Н.И. Скрябина Р.Н., Старостина А.А., </a:t>
            </a:r>
            <a:r>
              <a:rPr lang="ru-RU" sz="2000" b="1" dirty="0" err="1">
                <a:latin typeface="Monotype Corsiva" pitchFamily="66" charset="0"/>
              </a:rPr>
              <a:t>Таюрская</a:t>
            </a:r>
            <a:r>
              <a:rPr lang="ru-RU" sz="2000" b="1" dirty="0">
                <a:latin typeface="Monotype Corsiva" pitchFamily="66" charset="0"/>
              </a:rPr>
              <a:t> М.И., Федорова В.И., </a:t>
            </a:r>
            <a:r>
              <a:rPr lang="ru-RU" sz="2000" b="1" dirty="0" err="1">
                <a:latin typeface="Monotype Corsiva" pitchFamily="66" charset="0"/>
              </a:rPr>
              <a:t>Шерстова</a:t>
            </a:r>
            <a:r>
              <a:rPr lang="ru-RU" sz="2000" b="1" dirty="0">
                <a:latin typeface="Monotype Corsiva" pitchFamily="66" charset="0"/>
              </a:rPr>
              <a:t> Л.И. и другие.</a:t>
            </a:r>
          </a:p>
        </p:txBody>
      </p:sp>
      <p:sp>
        <p:nvSpPr>
          <p:cNvPr id="3" name="Прямоугольник 2"/>
          <p:cNvSpPr/>
          <p:nvPr/>
        </p:nvSpPr>
        <p:spPr>
          <a:xfrm>
            <a:off x="1682578" y="2057401"/>
            <a:ext cx="8763000" cy="3477875"/>
          </a:xfrm>
          <a:prstGeom prst="rect">
            <a:avLst/>
          </a:prstGeom>
          <a:solidFill>
            <a:srgbClr val="FFFFCC"/>
          </a:solidFill>
        </p:spPr>
        <p:txBody>
          <a:bodyPr wrap="square">
            <a:spAutoFit/>
          </a:bodyPr>
          <a:lstStyle/>
          <a:p>
            <a:pPr algn="ctr"/>
            <a:r>
              <a:rPr lang="ru-RU" sz="2000" b="1" dirty="0">
                <a:latin typeface="Monotype Corsiva" pitchFamily="66" charset="0"/>
              </a:rPr>
              <a:t>Учебная работа </a:t>
            </a:r>
          </a:p>
          <a:p>
            <a:pPr algn="ctr"/>
            <a:endParaRPr lang="ru-RU" sz="2000" b="1" dirty="0">
              <a:latin typeface="Monotype Corsiva" pitchFamily="66" charset="0"/>
            </a:endParaRPr>
          </a:p>
          <a:p>
            <a:pPr algn="ctr"/>
            <a:r>
              <a:rPr lang="ru-RU" sz="2000" b="1" dirty="0">
                <a:latin typeface="Monotype Corsiva" pitchFamily="66" charset="0"/>
              </a:rPr>
              <a:t>На кафедре ведется преподавание трех европейских языков: английского, немецкого и французского в институте математики и информатики,  институте естественных наук, инженерно-техническом, физико-техническом, финансово-экономическом, медицинском, горном   институтах, а также на  автодорожном и  геолого-разведочном факультетах СВФУ. В финансово-экономическом, медицинском  институтах  преподаются также восточные языки: китайский, корейский и японский.</a:t>
            </a:r>
          </a:p>
          <a:p>
            <a:pPr algn="ctr"/>
            <a:r>
              <a:rPr lang="ru-RU" sz="2000" b="1" dirty="0">
                <a:latin typeface="Monotype Corsiva" pitchFamily="66" charset="0"/>
              </a:rPr>
              <a:t>Преподаватели кафедры принимают  экзамены кандидатского минимума по иностранным языкам. (Алексеева Н.Н., Емельянова З.В., Сидорова Л.В., Дмитриева О.Н., </a:t>
            </a:r>
            <a:r>
              <a:rPr lang="ru-RU" sz="2000" b="1" dirty="0" err="1">
                <a:latin typeface="Monotype Corsiva" pitchFamily="66" charset="0"/>
              </a:rPr>
              <a:t>Гаврильева</a:t>
            </a:r>
            <a:r>
              <a:rPr lang="ru-RU" sz="2000" b="1" dirty="0">
                <a:latin typeface="Monotype Corsiva" pitchFamily="66" charset="0"/>
              </a:rPr>
              <a:t> Л.А.).</a:t>
            </a:r>
          </a:p>
        </p:txBody>
      </p:sp>
    </p:spTree>
    <p:extLst>
      <p:ext uri="{BB962C8B-B14F-4D97-AF65-F5344CB8AC3E}">
        <p14:creationId xmlns:p14="http://schemas.microsoft.com/office/powerpoint/2010/main" val="223851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0838" y="304800"/>
            <a:ext cx="8602362" cy="5940088"/>
          </a:xfrm>
          <a:prstGeom prst="rect">
            <a:avLst/>
          </a:prstGeom>
          <a:solidFill>
            <a:srgbClr val="FFFFCC"/>
          </a:solidFill>
        </p:spPr>
        <p:txBody>
          <a:bodyPr wrap="square">
            <a:spAutoFit/>
          </a:bodyPr>
          <a:lstStyle/>
          <a:p>
            <a:pPr algn="just"/>
            <a:r>
              <a:rPr lang="ru-RU" sz="2000" b="1" dirty="0">
                <a:latin typeface="Monotype Corsiva" pitchFamily="66" charset="0"/>
              </a:rPr>
              <a:t>В 2007 году, по инициативе директора </a:t>
            </a:r>
            <a:r>
              <a:rPr lang="ru-RU" sz="2000" b="1" dirty="0" err="1">
                <a:latin typeface="Monotype Corsiva" pitchFamily="66" charset="0"/>
              </a:rPr>
              <a:t>ИЗФиР</a:t>
            </a:r>
            <a:r>
              <a:rPr lang="ru-RU" sz="2000" b="1" dirty="0">
                <a:latin typeface="Monotype Corsiva" pitchFamily="66" charset="0"/>
              </a:rPr>
              <a:t> </a:t>
            </a:r>
            <a:r>
              <a:rPr lang="ru-RU" sz="2000" b="1" dirty="0" err="1">
                <a:latin typeface="Monotype Corsiva" pitchFamily="66" charset="0"/>
              </a:rPr>
              <a:t>д.ф.н</a:t>
            </a:r>
            <a:r>
              <a:rPr lang="ru-RU" sz="2000" b="1" dirty="0">
                <a:latin typeface="Monotype Corsiva" pitchFamily="66" charset="0"/>
              </a:rPr>
              <a:t>, профессора Мельничук О.А., Финансово-экономический институт ЯГУ подписал договор о программе двойного </a:t>
            </a:r>
            <a:r>
              <a:rPr lang="ru-RU" sz="2000" b="1" dirty="0" err="1">
                <a:latin typeface="Monotype Corsiva" pitchFamily="66" charset="0"/>
              </a:rPr>
              <a:t>дипломирования</a:t>
            </a:r>
            <a:r>
              <a:rPr lang="ru-RU" sz="2000" b="1" dirty="0">
                <a:latin typeface="Monotype Corsiva" pitchFamily="66" charset="0"/>
              </a:rPr>
              <a:t> с университетом София-</a:t>
            </a:r>
            <a:r>
              <a:rPr lang="ru-RU" sz="2000" b="1" dirty="0" err="1">
                <a:latin typeface="Monotype Corsiva" pitchFamily="66" charset="0"/>
              </a:rPr>
              <a:t>Антиполис</a:t>
            </a:r>
            <a:r>
              <a:rPr lang="ru-RU" sz="2000" b="1" dirty="0">
                <a:latin typeface="Monotype Corsiva" pitchFamily="66" charset="0"/>
              </a:rPr>
              <a:t> г. Ницца (Франция). В том же году была набрана первая группа из десяти студентов. Кроме Наташи </a:t>
            </a:r>
            <a:r>
              <a:rPr lang="ru-RU" sz="2000" b="1" dirty="0" err="1">
                <a:latin typeface="Monotype Corsiva" pitchFamily="66" charset="0"/>
              </a:rPr>
              <a:t>Пинигиной</a:t>
            </a:r>
            <a:r>
              <a:rPr lang="ru-RU" sz="2000" b="1" dirty="0">
                <a:latin typeface="Monotype Corsiva" pitchFamily="66" charset="0"/>
              </a:rPr>
              <a:t>, это были студенты, изучавшие в школе английский язык. Им предстояло изучать французский язык с нулевого уровня и довести владение языком до того, чтобы можно было сдавать экзамен уровня </a:t>
            </a:r>
            <a:r>
              <a:rPr lang="fr-FR" sz="2000" b="1" dirty="0">
                <a:latin typeface="Monotype Corsiva" pitchFamily="66" charset="0"/>
              </a:rPr>
              <a:t>DELF B</a:t>
            </a:r>
            <a:r>
              <a:rPr lang="ru-RU" sz="2000" b="1" dirty="0">
                <a:latin typeface="Monotype Corsiva" pitchFamily="66" charset="0"/>
              </a:rPr>
              <a:t>2 и продолжить обучение в магистратуре во Франции. С тех пор прошло двенадцать лет. Все эти годы на российско-французском отделении ФЭИ работает доцент КИЯ по </a:t>
            </a:r>
            <a:r>
              <a:rPr lang="ru-RU" sz="2000" b="1" dirty="0" err="1">
                <a:latin typeface="Monotype Corsiva" pitchFamily="66" charset="0"/>
              </a:rPr>
              <a:t>ТиЕС</a:t>
            </a:r>
            <a:r>
              <a:rPr lang="ru-RU" sz="2000" b="1" dirty="0">
                <a:latin typeface="Monotype Corsiva" pitchFamily="66" charset="0"/>
              </a:rPr>
              <a:t> </a:t>
            </a:r>
            <a:r>
              <a:rPr lang="ru-RU" sz="2000" b="1" dirty="0" err="1">
                <a:latin typeface="Monotype Corsiva" pitchFamily="66" charset="0"/>
              </a:rPr>
              <a:t>Гаврильева</a:t>
            </a:r>
            <a:r>
              <a:rPr lang="ru-RU" sz="2000" b="1" dirty="0">
                <a:latin typeface="Monotype Corsiva" pitchFamily="66" charset="0"/>
              </a:rPr>
              <a:t> Людмила Алексеевна, которая внесла большой вклад в развитие этой программы. Обучение студентов Людмила Алексеевна начинает с фонетического курса и завершает на старших курсах деловым французским языком, деловой корреспонденцией, профессиональным иностранным языком. Благодаря полученным знаниям, студенты получают возможность изучать экономические дисциплины на французском языке, которые им преподают преподаватели ФЭИ, лекторы из университета София-</a:t>
            </a:r>
            <a:r>
              <a:rPr lang="ru-RU" sz="2000" b="1" dirty="0" err="1">
                <a:latin typeface="Monotype Corsiva" pitchFamily="66" charset="0"/>
              </a:rPr>
              <a:t>Антиполис</a:t>
            </a:r>
            <a:r>
              <a:rPr lang="ru-RU" sz="2000" b="1" dirty="0">
                <a:latin typeface="Monotype Corsiva" pitchFamily="66" charset="0"/>
              </a:rPr>
              <a:t> и Гаврского университета.  Студенты российско-французского отделения ежегодно выигрывают гранты для обучения как во Франции, так и в Канаде, успешно проходят обучение в магистратуре как за рубежом, так и в России, востребованы для работы в различных организациях.</a:t>
            </a:r>
          </a:p>
        </p:txBody>
      </p:sp>
    </p:spTree>
    <p:extLst>
      <p:ext uri="{BB962C8B-B14F-4D97-AF65-F5344CB8AC3E}">
        <p14:creationId xmlns:p14="http://schemas.microsoft.com/office/powerpoint/2010/main" val="2279634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Старые фото\ницца\DSC05948.JPG"/>
          <p:cNvPicPr/>
          <p:nvPr/>
        </p:nvPicPr>
        <p:blipFill rotWithShape="1">
          <a:blip r:embed="rId2" cstate="print">
            <a:extLst>
              <a:ext uri="{28A0092B-C50C-407E-A947-70E740481C1C}">
                <a14:useLocalDpi xmlns:a14="http://schemas.microsoft.com/office/drawing/2010/main" val="0"/>
              </a:ext>
            </a:extLst>
          </a:blip>
          <a:srcRect b="16901"/>
          <a:stretch/>
        </p:blipFill>
        <p:spPr bwMode="auto">
          <a:xfrm>
            <a:off x="1905000" y="1447800"/>
            <a:ext cx="8382000" cy="5029200"/>
          </a:xfrm>
          <a:prstGeom prst="rect">
            <a:avLst/>
          </a:prstGeom>
          <a:noFill/>
          <a:ln>
            <a:noFill/>
          </a:ln>
        </p:spPr>
      </p:pic>
      <p:sp>
        <p:nvSpPr>
          <p:cNvPr id="3" name="Прямоугольник 2"/>
          <p:cNvSpPr/>
          <p:nvPr/>
        </p:nvSpPr>
        <p:spPr>
          <a:xfrm>
            <a:off x="1752600" y="152401"/>
            <a:ext cx="8686800" cy="1015663"/>
          </a:xfrm>
          <a:prstGeom prst="rect">
            <a:avLst/>
          </a:prstGeom>
          <a:solidFill>
            <a:srgbClr val="FFFFCC"/>
          </a:solidFill>
        </p:spPr>
        <p:txBody>
          <a:bodyPr wrap="square">
            <a:spAutoFit/>
          </a:bodyPr>
          <a:lstStyle/>
          <a:p>
            <a:pPr algn="ctr"/>
            <a:r>
              <a:rPr lang="ru-RU" sz="2000" b="1" dirty="0">
                <a:latin typeface="Monotype Corsiva" pitchFamily="66" charset="0"/>
              </a:rPr>
              <a:t> КИЯ по </a:t>
            </a:r>
            <a:r>
              <a:rPr lang="ru-RU" sz="2000" b="1" dirty="0" err="1">
                <a:latin typeface="Monotype Corsiva" pitchFamily="66" charset="0"/>
              </a:rPr>
              <a:t>ТиЕС</a:t>
            </a:r>
            <a:r>
              <a:rPr lang="ru-RU" sz="2000" b="1" dirty="0">
                <a:latin typeface="Monotype Corsiva" pitchFamily="66" charset="0"/>
              </a:rPr>
              <a:t> участвовала в Президентской программе подготовки управленческих кадров для народного хозяйства Российской Федерации. Преподаватели – Алексеева Н.Н., Борисова И.Ф., Иванова А.Я., </a:t>
            </a:r>
            <a:r>
              <a:rPr lang="ru-RU" sz="2000" b="1" dirty="0" err="1">
                <a:latin typeface="Monotype Corsiva" pitchFamily="66" charset="0"/>
              </a:rPr>
              <a:t>Протопопова</a:t>
            </a:r>
            <a:r>
              <a:rPr lang="ru-RU" sz="2000" b="1" dirty="0">
                <a:latin typeface="Monotype Corsiva" pitchFamily="66" charset="0"/>
              </a:rPr>
              <a:t> Т.А., Варченко Т.Г., </a:t>
            </a:r>
            <a:r>
              <a:rPr lang="ru-RU" sz="2000" b="1" dirty="0" err="1">
                <a:latin typeface="Monotype Corsiva" pitchFamily="66" charset="0"/>
              </a:rPr>
              <a:t>Гаврильева</a:t>
            </a:r>
            <a:r>
              <a:rPr lang="ru-RU" sz="2000" b="1" dirty="0">
                <a:latin typeface="Monotype Corsiva" pitchFamily="66" charset="0"/>
              </a:rPr>
              <a:t> Л.А.</a:t>
            </a:r>
          </a:p>
        </p:txBody>
      </p:sp>
    </p:spTree>
    <p:extLst>
      <p:ext uri="{BB962C8B-B14F-4D97-AF65-F5344CB8AC3E}">
        <p14:creationId xmlns:p14="http://schemas.microsoft.com/office/powerpoint/2010/main" val="57164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Валера\Documents\КИЯ\архив КИЯ\2014\фото КИЯ по ТиЕС\коллектив  КИЯ по ТиЕС, 2012.JPG"/>
          <p:cNvPicPr/>
          <p:nvPr/>
        </p:nvPicPr>
        <p:blipFill rotWithShape="1">
          <a:blip r:embed="rId2" cstate="print"/>
          <a:srcRect t="22695"/>
          <a:stretch/>
        </p:blipFill>
        <p:spPr bwMode="auto">
          <a:xfrm>
            <a:off x="1676400" y="228600"/>
            <a:ext cx="8915400" cy="5257800"/>
          </a:xfrm>
          <a:prstGeom prst="rect">
            <a:avLst/>
          </a:prstGeom>
          <a:noFill/>
          <a:ln w="9525">
            <a:noFill/>
            <a:miter lim="800000"/>
            <a:headEnd/>
            <a:tailEnd/>
          </a:ln>
        </p:spPr>
      </p:pic>
      <p:sp>
        <p:nvSpPr>
          <p:cNvPr id="3" name="Прямоугольник 2"/>
          <p:cNvSpPr/>
          <p:nvPr/>
        </p:nvSpPr>
        <p:spPr>
          <a:xfrm>
            <a:off x="4267200" y="5486400"/>
            <a:ext cx="3226268" cy="369332"/>
          </a:xfrm>
          <a:prstGeom prst="rect">
            <a:avLst/>
          </a:prstGeom>
          <a:solidFill>
            <a:srgbClr val="FFFFCC"/>
          </a:solidFill>
        </p:spPr>
        <p:txBody>
          <a:bodyPr wrap="none">
            <a:spAutoFit/>
          </a:bodyPr>
          <a:lstStyle/>
          <a:p>
            <a:r>
              <a:rPr lang="ru-RU" b="1" dirty="0">
                <a:latin typeface="Monotype Corsiva" pitchFamily="66" charset="0"/>
              </a:rPr>
              <a:t>Коллектив КИЯ по </a:t>
            </a:r>
            <a:r>
              <a:rPr lang="ru-RU" b="1" dirty="0" err="1">
                <a:latin typeface="Monotype Corsiva" pitchFamily="66" charset="0"/>
              </a:rPr>
              <a:t>ТиЕС</a:t>
            </a:r>
            <a:r>
              <a:rPr lang="ru-RU" b="1" dirty="0">
                <a:latin typeface="Monotype Corsiva" pitchFamily="66" charset="0"/>
              </a:rPr>
              <a:t>, 2012г.</a:t>
            </a:r>
          </a:p>
        </p:txBody>
      </p:sp>
    </p:spTree>
    <p:extLst>
      <p:ext uri="{BB962C8B-B14F-4D97-AF65-F5344CB8AC3E}">
        <p14:creationId xmlns:p14="http://schemas.microsoft.com/office/powerpoint/2010/main" val="211433427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1711</Words>
  <Application>Microsoft Office PowerPoint</Application>
  <PresentationFormat>Произвольный</PresentationFormat>
  <Paragraphs>42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Marina</dc:creator>
  <cp:lastModifiedBy>Пользователь</cp:lastModifiedBy>
  <cp:revision>2</cp:revision>
  <dcterms:created xsi:type="dcterms:W3CDTF">2019-12-11T08:52:54Z</dcterms:created>
  <dcterms:modified xsi:type="dcterms:W3CDTF">2019-12-11T12:04:46Z</dcterms:modified>
</cp:coreProperties>
</file>